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aleway"/>
      <p:regular r:id="rId40"/>
      <p:bold r:id="rId41"/>
      <p:italic r:id="rId42"/>
      <p:boldItalic r:id="rId43"/>
    </p:embeddedFont>
    <p:embeddedFont>
      <p:font typeface="Roboto Medium"/>
      <p:regular r:id="rId44"/>
      <p:bold r:id="rId45"/>
      <p:italic r:id="rId46"/>
      <p:boldItalic r:id="rId47"/>
    </p:embeddedFont>
    <p:embeddedFont>
      <p:font typeface="Roboto"/>
      <p:regular r:id="rId48"/>
      <p:bold r:id="rId49"/>
      <p:italic r:id="rId50"/>
      <p:boldItalic r:id="rId51"/>
    </p:embeddedFont>
    <p:embeddedFont>
      <p:font typeface="La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6" roundtripDataSignature="AMtx7mgFWgTu/7pxg6iVUGjsi6tAjX+Y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D6E31E-3412-46A0-B375-5928D7AEAF79}">
  <a:tblStyle styleId="{DFD6E31E-3412-46A0-B375-5928D7AEAF7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42" Type="http://schemas.openxmlformats.org/officeDocument/2006/relationships/font" Target="fonts/Raleway-italic.fntdata"/><Relationship Id="rId41" Type="http://schemas.openxmlformats.org/officeDocument/2006/relationships/font" Target="fonts/Raleway-bold.fntdata"/><Relationship Id="rId44" Type="http://schemas.openxmlformats.org/officeDocument/2006/relationships/font" Target="fonts/RobotoMedium-regular.fntdata"/><Relationship Id="rId43" Type="http://schemas.openxmlformats.org/officeDocument/2006/relationships/font" Target="fonts/Raleway-boldItalic.fntdata"/><Relationship Id="rId46" Type="http://schemas.openxmlformats.org/officeDocument/2006/relationships/font" Target="fonts/RobotoMedium-italic.fntdata"/><Relationship Id="rId45" Type="http://schemas.openxmlformats.org/officeDocument/2006/relationships/font" Target="fonts/Roboto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font" Target="fonts/RobotoMedium-boldItalic.fntdata"/><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5.xml"/><Relationship Id="rId55" Type="http://schemas.openxmlformats.org/officeDocument/2006/relationships/font" Target="fonts/Lato-boldItalic.fntdata"/><Relationship Id="rId10" Type="http://schemas.openxmlformats.org/officeDocument/2006/relationships/slide" Target="slides/slide4.xml"/><Relationship Id="rId54" Type="http://schemas.openxmlformats.org/officeDocument/2006/relationships/font" Target="fonts/Lato-italic.fntdata"/><Relationship Id="rId13" Type="http://schemas.openxmlformats.org/officeDocument/2006/relationships/slide" Target="slides/slide7.xml"/><Relationship Id="rId12" Type="http://schemas.openxmlformats.org/officeDocument/2006/relationships/slide" Target="slides/slide6.xml"/><Relationship Id="rId56"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800">
                <a:solidFill>
                  <a:srgbClr val="1A9988"/>
                </a:solidFill>
                <a:latin typeface="Raleway"/>
                <a:ea typeface="Raleway"/>
                <a:cs typeface="Raleway"/>
                <a:sym typeface="Raleway"/>
              </a:rPr>
              <a:t>MG:</a:t>
            </a:r>
            <a:endParaRPr b="1" sz="1800">
              <a:solidFill>
                <a:srgbClr val="1A9988"/>
              </a:solidFill>
              <a:latin typeface="Raleway"/>
              <a:ea typeface="Raleway"/>
              <a:cs typeface="Raleway"/>
              <a:sym typeface="Raleway"/>
            </a:endParaRPr>
          </a:p>
          <a:p>
            <a:pPr indent="0" lvl="0" marL="0" rtl="0" algn="l">
              <a:lnSpc>
                <a:spcPct val="100000"/>
              </a:lnSpc>
              <a:spcBef>
                <a:spcPts val="0"/>
              </a:spcBef>
              <a:spcAft>
                <a:spcPts val="0"/>
              </a:spcAft>
              <a:buSzPts val="1100"/>
              <a:buNone/>
            </a:pPr>
            <a:r>
              <a:rPr b="1" lang="en" sz="1800">
                <a:solidFill>
                  <a:srgbClr val="1A9988"/>
                </a:solidFill>
                <a:latin typeface="Raleway"/>
                <a:ea typeface="Raleway"/>
                <a:cs typeface="Raleway"/>
                <a:sym typeface="Raleway"/>
              </a:rPr>
              <a:t>Good morning instructors, TAs and fellow classmates. Today, me and my team will be bringing you through our project on analysing house prices in Ames, Iowa.</a:t>
            </a:r>
            <a:endParaRPr b="1" sz="1800">
              <a:solidFill>
                <a:srgbClr val="1A9988"/>
              </a:solidFill>
              <a:latin typeface="Raleway"/>
              <a:ea typeface="Raleway"/>
              <a:cs typeface="Raleway"/>
              <a:sym typeface="Raleway"/>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JW</a:t>
            </a:r>
            <a:r>
              <a:rPr lang="en">
                <a:solidFill>
                  <a:schemeClr val="dk1"/>
                </a:solidFill>
              </a:rPr>
              <a:t>:</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We also experimented with interaction terms, which are new features created by multiplying two existing features together. In doing so, we found that such features correlate even more strongly with SalePrice than the original individual features. As we can see, multiplying overall qual and ground living area results in a feature with 0.84 correlation, compared to 0.80 of overall qual alone.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Many of these new features would then be similar and have great overlap, however, our model employs a technique called Lasso regularisation which is able to systematically strip out the overlapping features and only retain the ones which are most important.</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Besides multiplying terms together, we also grouped features with many categories such that there are a maximum of 4 categories per feature. Doing so reduces the number of features we end up with which improves model performance and reduce computing time.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While there are a few philosophies to follow when performing grouping, we have chosen to do so based on the data - to be precise - based on the median SalePrice and the number of observations. Using Neighborhood as an example, from the chart on the right, we can observe 4 distinct clusters of neighborhoods when arranged according to median SalePrice. We hence used this as a basis to group the neighborhoods into 4 groups.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Other methods one might consider include using geographical area, but as that data is not readily available, we opted to use this method instead.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All in all, after our feature engineering steps, we still ended up with a whopping 5151 features. Fortunately, our model is able to handle this.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HA:</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After testing a few models and optimizing its parameters, we landed on one which gave us the best performance, defined as the one with the lowest error in predictions.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With this model, the average difference between the model predictions and the true Saleprice is $20,468, which might seem alot, but this is about 11% of the average SalePrice. In other words, we can use this model to predict the true SalePrice of a house with a given set of features with an 11% margin of error.</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300">
                <a:solidFill>
                  <a:srgbClr val="595959"/>
                </a:solidFill>
                <a:latin typeface="Lato"/>
                <a:ea typeface="Lato"/>
                <a:cs typeface="Lato"/>
                <a:sym typeface="Lato"/>
              </a:rPr>
              <a:t>HA:</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SzPts val="1100"/>
              <a:buNone/>
            </a:pPr>
            <a:r>
              <a:rPr lang="en" sz="1300">
                <a:solidFill>
                  <a:srgbClr val="595959"/>
                </a:solidFill>
                <a:latin typeface="Lato"/>
                <a:ea typeface="Lato"/>
                <a:cs typeface="Lato"/>
                <a:sym typeface="Lato"/>
              </a:rPr>
              <a:t>Another advantage of the model is that we can tell specifically which features are significant in influencing the SalePrice. This is different from correlation, which only looks at two variables in silos.</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SzPts val="1100"/>
              <a:buNone/>
            </a:pPr>
            <a:r>
              <a:rPr lang="en" sz="1300">
                <a:solidFill>
                  <a:srgbClr val="595959"/>
                </a:solidFill>
                <a:latin typeface="Lato"/>
                <a:ea typeface="Lato"/>
                <a:cs typeface="Lato"/>
                <a:sym typeface="Lato"/>
              </a:rPr>
              <a:t>At first glance, we observe that in the top 5 predictors which hurt and help SalePrice, all of them are our created features, indicating that these are more useful as opposed to the individual features alone. This is even the case for Overall Qual which showed strong correlation (0.8) with SalePrice</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SzPts val="1100"/>
              <a:buNone/>
            </a:pPr>
            <a:r>
              <a:rPr lang="en" sz="1300">
                <a:solidFill>
                  <a:srgbClr val="595959"/>
                </a:solidFill>
                <a:latin typeface="Lato"/>
                <a:ea typeface="Lato"/>
                <a:cs typeface="Lato"/>
                <a:sym typeface="Lato"/>
              </a:rPr>
              <a:t>The labels on the bar charts are the coefficients of the feature, which translates to how a unit increase in that feature affects SalePrice. For example, a 1 unit increase in Overall Qual-Gr Liv Area would be expected to raise SalePrice by $16833, while 1 unit increase in Masonry Veneer Area-Neighborhood D is expected to depress SalePrice by $4980.</a:t>
            </a:r>
            <a:endParaRPr/>
          </a:p>
          <a:p>
            <a:pPr indent="0" lvl="0" marL="0" rtl="0" algn="l">
              <a:lnSpc>
                <a:spcPct val="115000"/>
              </a:lnSpc>
              <a:spcBef>
                <a:spcPts val="1200"/>
              </a:spcBef>
              <a:spcAft>
                <a:spcPts val="1100"/>
              </a:spcAft>
              <a:buSzPts val="1100"/>
              <a:buNone/>
            </a:pPr>
            <a:r>
              <a:rPr lang="en" sz="1050">
                <a:solidFill>
                  <a:schemeClr val="dk1"/>
                </a:solidFill>
                <a:highlight>
                  <a:srgbClr val="FFFFFF"/>
                </a:highlight>
              </a:rPr>
              <a:t>Based on the bottom 5 features, we see that Neighborhood D appears quite a few times, indicating that this cluster of neighborhoods (SWISU, Sawyer, BrkSide, Edwards, OldTown, BrDale, IDOTRR and MeadowV) is not doing well in terms of price appreciation. These neighborhoods could attract lower housing prices due to older houses (such as OldTown) or perhaps some local demographic properties of that neighborhood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next look at the unique features that are present in the top 5 predictors that improve and hurt house prices. We immediately notice that 3 of the features (highlighted) seem to contradict by appearing to both improve and hurt house prices.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However, given our model, we should bear in mind that the predictors are a combination of two features. For example, Masonry Veneer Area only hurts house prices when combined with Neighborhood D </a:t>
            </a:r>
            <a:r>
              <a:rPr i="1" lang="en"/>
              <a:t>(go back to prev slide)</a:t>
            </a:r>
            <a:r>
              <a:rPr lang="en"/>
              <a:t>. In other words, when placed in another neighborhood, the effect on SalePrice will be different.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Another point to note is the magnitude of the coefficient. Masonry Veneer Area would appear to help SalePrice more than it hurts, given the coefficient of +6941 vs -4980, assuming that the house is also in neighborhood D and is situated on flat land.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Naz:</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Our model suggests to optimise two features simultaneously for the best results. For homeowners,</a:t>
            </a:r>
            <a:endParaRPr/>
          </a:p>
          <a:p>
            <a:pPr indent="0" lvl="0" marL="0" rtl="0" algn="l">
              <a:lnSpc>
                <a:spcPct val="100000"/>
              </a:lnSpc>
              <a:spcBef>
                <a:spcPts val="0"/>
              </a:spcBef>
              <a:spcAft>
                <a:spcPts val="0"/>
              </a:spcAft>
              <a:buSzPts val="1100"/>
              <a:buNone/>
            </a:pPr>
            <a:r>
              <a:t/>
            </a:r>
            <a:endParaRPr/>
          </a:p>
          <a:p>
            <a:pPr indent="-317500" lvl="0" marL="457200" rtl="0" algn="l">
              <a:lnSpc>
                <a:spcPct val="115000"/>
              </a:lnSpc>
              <a:spcBef>
                <a:spcPts val="0"/>
              </a:spcBef>
              <a:spcAft>
                <a:spcPts val="0"/>
              </a:spcAft>
              <a:buClr>
                <a:srgbClr val="595959"/>
              </a:buClr>
              <a:buSzPts val="1400"/>
              <a:buFont typeface="Lato"/>
              <a:buChar char="●"/>
            </a:pPr>
            <a:r>
              <a:rPr lang="en" sz="1400">
                <a:solidFill>
                  <a:srgbClr val="595959"/>
                </a:solidFill>
                <a:latin typeface="Lato"/>
                <a:ea typeface="Lato"/>
                <a:cs typeface="Lato"/>
                <a:sym typeface="Lato"/>
              </a:rPr>
              <a:t>Improve on Overall Condition, Overall Quality, 1st Floor Area  and Ground Living Area, since these are continuous variables.</a:t>
            </a:r>
            <a:endParaRPr sz="1400">
              <a:solidFill>
                <a:srgbClr val="595959"/>
              </a:solidFill>
              <a:latin typeface="Lato"/>
              <a:ea typeface="Lato"/>
              <a:cs typeface="Lato"/>
              <a:sym typeface="Lato"/>
            </a:endParaRPr>
          </a:p>
          <a:p>
            <a:pPr indent="-317500" lvl="0" marL="457200" rtl="0" algn="l">
              <a:lnSpc>
                <a:spcPct val="115000"/>
              </a:lnSpc>
              <a:spcBef>
                <a:spcPts val="0"/>
              </a:spcBef>
              <a:spcAft>
                <a:spcPts val="0"/>
              </a:spcAft>
              <a:buClr>
                <a:srgbClr val="595959"/>
              </a:buClr>
              <a:buSzPts val="1400"/>
              <a:buFont typeface="Lato"/>
              <a:buChar char="●"/>
            </a:pPr>
            <a:r>
              <a:rPr lang="en" sz="1400">
                <a:solidFill>
                  <a:srgbClr val="595959"/>
                </a:solidFill>
                <a:latin typeface="Lato"/>
                <a:ea typeface="Lato"/>
                <a:cs typeface="Lato"/>
                <a:sym typeface="Lato"/>
              </a:rPr>
              <a:t>Expand Basement Finished Area only if the house is situated on flat land (Land Contour)</a:t>
            </a:r>
            <a:endParaRPr sz="1400">
              <a:solidFill>
                <a:srgbClr val="595959"/>
              </a:solidFill>
              <a:latin typeface="Lato"/>
              <a:ea typeface="Lato"/>
              <a:cs typeface="Lato"/>
              <a:sym typeface="Lato"/>
            </a:endParaRPr>
          </a:p>
          <a:p>
            <a:pPr indent="-317500" lvl="0" marL="457200" rtl="0" algn="l">
              <a:lnSpc>
                <a:spcPct val="115000"/>
              </a:lnSpc>
              <a:spcBef>
                <a:spcPts val="0"/>
              </a:spcBef>
              <a:spcAft>
                <a:spcPts val="0"/>
              </a:spcAft>
              <a:buClr>
                <a:srgbClr val="595959"/>
              </a:buClr>
              <a:buSzPts val="1400"/>
              <a:buFont typeface="Lato"/>
              <a:buChar char="●"/>
            </a:pPr>
            <a:r>
              <a:rPr lang="en" sz="1400">
                <a:solidFill>
                  <a:srgbClr val="595959"/>
                </a:solidFill>
                <a:latin typeface="Lato"/>
                <a:ea typeface="Lato"/>
                <a:cs typeface="Lato"/>
                <a:sym typeface="Lato"/>
              </a:rPr>
              <a:t>Expand Masonry Veneer Area only if the house is situated on flat land (Land Contour)</a:t>
            </a:r>
            <a:endParaRPr sz="1400">
              <a:solidFill>
                <a:srgbClr val="595959"/>
              </a:solidFill>
              <a:latin typeface="Lato"/>
              <a:ea typeface="Lato"/>
              <a:cs typeface="Lato"/>
              <a:sym typeface="Lato"/>
            </a:endParaRPr>
          </a:p>
          <a:p>
            <a:pPr indent="-317500" lvl="0" marL="457200" rtl="0" algn="l">
              <a:lnSpc>
                <a:spcPct val="115000"/>
              </a:lnSpc>
              <a:spcBef>
                <a:spcPts val="0"/>
              </a:spcBef>
              <a:spcAft>
                <a:spcPts val="0"/>
              </a:spcAft>
              <a:buClr>
                <a:srgbClr val="595959"/>
              </a:buClr>
              <a:buSzPts val="1400"/>
              <a:buFont typeface="Lato"/>
              <a:buChar char="●"/>
            </a:pPr>
            <a:r>
              <a:rPr lang="en" sz="1400">
                <a:solidFill>
                  <a:srgbClr val="595959"/>
                </a:solidFill>
                <a:latin typeface="Lato"/>
                <a:ea typeface="Lato"/>
                <a:cs typeface="Lato"/>
                <a:sym typeface="Lato"/>
              </a:rPr>
              <a:t>If the house is in neighborhood D, reduce the areas of Basement Finished, Total Basement and Masonry Veneer</a:t>
            </a:r>
            <a:endParaRPr sz="1400">
              <a:solidFill>
                <a:srgbClr val="595959"/>
              </a:solidFill>
              <a:latin typeface="Lato"/>
              <a:ea typeface="Lato"/>
              <a:cs typeface="Lato"/>
              <a:sym typeface="Lato"/>
            </a:endParaRPr>
          </a:p>
          <a:p>
            <a:pPr indent="-317500" lvl="0" marL="457200" rtl="0" algn="l">
              <a:lnSpc>
                <a:spcPct val="115000"/>
              </a:lnSpc>
              <a:spcBef>
                <a:spcPts val="0"/>
              </a:spcBef>
              <a:spcAft>
                <a:spcPts val="0"/>
              </a:spcAft>
              <a:buClr>
                <a:srgbClr val="595959"/>
              </a:buClr>
              <a:buSzPts val="1400"/>
              <a:buFont typeface="Lato"/>
              <a:buChar char="●"/>
            </a:pPr>
            <a:r>
              <a:rPr lang="en" sz="1400">
                <a:solidFill>
                  <a:srgbClr val="595959"/>
                </a:solidFill>
                <a:latin typeface="Lato"/>
                <a:ea typeface="Lato"/>
                <a:cs typeface="Lato"/>
                <a:sym typeface="Lato"/>
              </a:rPr>
              <a:t>Minimise the Basement areas</a:t>
            </a:r>
            <a:endParaRPr sz="1400">
              <a:solidFill>
                <a:srgbClr val="595959"/>
              </a:solidFill>
              <a:latin typeface="Lato"/>
              <a:ea typeface="Lato"/>
              <a:cs typeface="Lato"/>
              <a:sym typeface="Lato"/>
            </a:endParaRPr>
          </a:p>
          <a:p>
            <a:pPr indent="-317500" lvl="0" marL="457200" rtl="0" algn="l">
              <a:lnSpc>
                <a:spcPct val="115000"/>
              </a:lnSpc>
              <a:spcBef>
                <a:spcPts val="0"/>
              </a:spcBef>
              <a:spcAft>
                <a:spcPts val="0"/>
              </a:spcAft>
              <a:buClr>
                <a:srgbClr val="595959"/>
              </a:buClr>
              <a:buSzPts val="1400"/>
              <a:buFont typeface="Lato"/>
              <a:buChar char="●"/>
            </a:pPr>
            <a:r>
              <a:rPr lang="en" sz="1400">
                <a:solidFill>
                  <a:srgbClr val="595959"/>
                </a:solidFill>
                <a:latin typeface="Lato"/>
                <a:ea typeface="Lato"/>
                <a:cs typeface="Lato"/>
                <a:sym typeface="Lato"/>
              </a:rPr>
              <a:t>Sell the house while it is still young</a:t>
            </a:r>
            <a:endParaRPr sz="1400">
              <a:solidFill>
                <a:srgbClr val="595959"/>
              </a:solidFill>
              <a:latin typeface="Lato"/>
              <a:ea typeface="Lato"/>
              <a:cs typeface="Lato"/>
              <a:sym typeface="Lato"/>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Naz:</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For homebuyers:</a:t>
            </a:r>
            <a:endParaRPr/>
          </a:p>
          <a:p>
            <a:pPr indent="0" lvl="0" marL="0" rtl="0" algn="l">
              <a:lnSpc>
                <a:spcPct val="100000"/>
              </a:lnSpc>
              <a:spcBef>
                <a:spcPts val="0"/>
              </a:spcBef>
              <a:spcAft>
                <a:spcPts val="0"/>
              </a:spcAft>
              <a:buSzPts val="1100"/>
              <a:buNone/>
            </a:pPr>
            <a:r>
              <a:t/>
            </a:r>
            <a:endParaRPr/>
          </a:p>
          <a:p>
            <a:pPr indent="-317500" lvl="0" marL="457200" rtl="0" algn="l">
              <a:lnSpc>
                <a:spcPct val="115000"/>
              </a:lnSpc>
              <a:spcBef>
                <a:spcPts val="0"/>
              </a:spcBef>
              <a:spcAft>
                <a:spcPts val="0"/>
              </a:spcAft>
              <a:buClr>
                <a:srgbClr val="595959"/>
              </a:buClr>
              <a:buSzPts val="1400"/>
              <a:buFont typeface="Lato"/>
              <a:buChar char="●"/>
            </a:pPr>
            <a:r>
              <a:rPr lang="en" sz="1400">
                <a:solidFill>
                  <a:srgbClr val="595959"/>
                </a:solidFill>
                <a:latin typeface="Lato"/>
                <a:ea typeface="Lato"/>
                <a:cs typeface="Lato"/>
                <a:sym typeface="Lato"/>
              </a:rPr>
              <a:t>Buy houses with good Overall Condition, Overall Quality, and large 1st Floor Area  and Ground Living Area</a:t>
            </a:r>
            <a:endParaRPr sz="1400">
              <a:solidFill>
                <a:srgbClr val="595959"/>
              </a:solidFill>
              <a:latin typeface="Lato"/>
              <a:ea typeface="Lato"/>
              <a:cs typeface="Lato"/>
              <a:sym typeface="Lato"/>
            </a:endParaRPr>
          </a:p>
          <a:p>
            <a:pPr indent="-317500" lvl="0" marL="457200" rtl="0" algn="l">
              <a:lnSpc>
                <a:spcPct val="115000"/>
              </a:lnSpc>
              <a:spcBef>
                <a:spcPts val="0"/>
              </a:spcBef>
              <a:spcAft>
                <a:spcPts val="0"/>
              </a:spcAft>
              <a:buClr>
                <a:srgbClr val="595959"/>
              </a:buClr>
              <a:buSzPts val="1400"/>
              <a:buFont typeface="Lato"/>
              <a:buChar char="●"/>
            </a:pPr>
            <a:r>
              <a:rPr lang="en" sz="1400">
                <a:solidFill>
                  <a:srgbClr val="595959"/>
                </a:solidFill>
                <a:latin typeface="Lato"/>
                <a:ea typeface="Lato"/>
                <a:cs typeface="Lato"/>
                <a:sym typeface="Lato"/>
              </a:rPr>
              <a:t>If the house is situated on flat land, buy houses with small or no Basement Finished Area and Masonry Veneer Area, so that you can increase these aspects later on</a:t>
            </a:r>
            <a:endParaRPr sz="1400">
              <a:solidFill>
                <a:srgbClr val="595959"/>
              </a:solidFill>
              <a:latin typeface="Lato"/>
              <a:ea typeface="Lato"/>
              <a:cs typeface="Lato"/>
              <a:sym typeface="Lato"/>
            </a:endParaRPr>
          </a:p>
          <a:p>
            <a:pPr indent="-317500" lvl="0" marL="457200" rtl="0" algn="l">
              <a:lnSpc>
                <a:spcPct val="115000"/>
              </a:lnSpc>
              <a:spcBef>
                <a:spcPts val="0"/>
              </a:spcBef>
              <a:spcAft>
                <a:spcPts val="0"/>
              </a:spcAft>
              <a:buClr>
                <a:srgbClr val="595959"/>
              </a:buClr>
              <a:buSzPts val="1400"/>
              <a:buFont typeface="Lato"/>
              <a:buChar char="●"/>
            </a:pPr>
            <a:r>
              <a:rPr lang="en" sz="1400">
                <a:solidFill>
                  <a:srgbClr val="595959"/>
                </a:solidFill>
                <a:latin typeface="Lato"/>
                <a:ea typeface="Lato"/>
                <a:cs typeface="Lato"/>
                <a:sym typeface="Lato"/>
              </a:rPr>
              <a:t>If the house is in neighborhood D, avoid those with Basement Finished, Total Basement and Masonry Veneer Areas</a:t>
            </a:r>
            <a:endParaRPr sz="1400">
              <a:solidFill>
                <a:srgbClr val="595959"/>
              </a:solidFill>
              <a:latin typeface="Lato"/>
              <a:ea typeface="Lato"/>
              <a:cs typeface="Lato"/>
              <a:sym typeface="Lato"/>
            </a:endParaRPr>
          </a:p>
          <a:p>
            <a:pPr indent="-317500" lvl="0" marL="457200" rtl="0" algn="l">
              <a:lnSpc>
                <a:spcPct val="115000"/>
              </a:lnSpc>
              <a:spcBef>
                <a:spcPts val="0"/>
              </a:spcBef>
              <a:spcAft>
                <a:spcPts val="0"/>
              </a:spcAft>
              <a:buClr>
                <a:srgbClr val="595959"/>
              </a:buClr>
              <a:buSzPts val="1400"/>
              <a:buFont typeface="Lato"/>
              <a:buChar char="●"/>
            </a:pPr>
            <a:r>
              <a:rPr lang="en" sz="1400">
                <a:solidFill>
                  <a:srgbClr val="595959"/>
                </a:solidFill>
                <a:latin typeface="Lato"/>
                <a:ea typeface="Lato"/>
                <a:cs typeface="Lato"/>
                <a:sym typeface="Lato"/>
              </a:rPr>
              <a:t>Buy houses with small or no Basement areas</a:t>
            </a:r>
            <a:endParaRPr sz="1400">
              <a:solidFill>
                <a:srgbClr val="595959"/>
              </a:solidFill>
              <a:latin typeface="Lato"/>
              <a:ea typeface="Lato"/>
              <a:cs typeface="Lato"/>
              <a:sym typeface="Lato"/>
            </a:endParaRPr>
          </a:p>
          <a:p>
            <a:pPr indent="-317500" lvl="0" marL="457200" rtl="0" algn="l">
              <a:lnSpc>
                <a:spcPct val="115000"/>
              </a:lnSpc>
              <a:spcBef>
                <a:spcPts val="0"/>
              </a:spcBef>
              <a:spcAft>
                <a:spcPts val="0"/>
              </a:spcAft>
              <a:buClr>
                <a:srgbClr val="595959"/>
              </a:buClr>
              <a:buSzPts val="1400"/>
              <a:buFont typeface="Lato"/>
              <a:buChar char="●"/>
            </a:pPr>
            <a:r>
              <a:rPr lang="en" sz="1400">
                <a:solidFill>
                  <a:srgbClr val="595959"/>
                </a:solidFill>
                <a:latin typeface="Lato"/>
                <a:ea typeface="Lato"/>
                <a:cs typeface="Lato"/>
                <a:sym typeface="Lato"/>
              </a:rPr>
              <a:t>Buy houses which are young, since prices deteriorate with age</a:t>
            </a:r>
            <a:endParaRPr sz="1400">
              <a:solidFill>
                <a:srgbClr val="595959"/>
              </a:solidFill>
              <a:latin typeface="Lato"/>
              <a:ea typeface="Lato"/>
              <a:cs typeface="Lato"/>
              <a:sym typeface="Lato"/>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solidFill>
                  <a:srgbClr val="595959"/>
                </a:solidFill>
                <a:latin typeface="Lato"/>
                <a:ea typeface="Lato"/>
                <a:cs typeface="Lato"/>
                <a:sym typeface="Lato"/>
              </a:rPr>
              <a:t>Naz:</a:t>
            </a:r>
            <a:endParaRPr sz="1300">
              <a:solidFill>
                <a:srgbClr val="595959"/>
              </a:solidFill>
              <a:latin typeface="Lato"/>
              <a:ea typeface="Lato"/>
              <a:cs typeface="Lato"/>
              <a:sym typeface="Lato"/>
            </a:endParaRPr>
          </a:p>
          <a:p>
            <a:pPr indent="0" lvl="0" marL="0" rtl="0" algn="l">
              <a:lnSpc>
                <a:spcPct val="100000"/>
              </a:lnSpc>
              <a:spcBef>
                <a:spcPts val="0"/>
              </a:spcBef>
              <a:spcAft>
                <a:spcPts val="0"/>
              </a:spcAft>
              <a:buSzPts val="1100"/>
              <a:buNone/>
            </a:pPr>
            <a:r>
              <a:t/>
            </a:r>
            <a:endParaRPr sz="1300">
              <a:solidFill>
                <a:srgbClr val="595959"/>
              </a:solidFill>
              <a:latin typeface="Lato"/>
              <a:ea typeface="Lato"/>
              <a:cs typeface="Lato"/>
              <a:sym typeface="Lato"/>
            </a:endParaRPr>
          </a:p>
          <a:p>
            <a:pPr indent="0" lvl="0" marL="0" rtl="0" algn="l">
              <a:lnSpc>
                <a:spcPct val="100000"/>
              </a:lnSpc>
              <a:spcBef>
                <a:spcPts val="0"/>
              </a:spcBef>
              <a:spcAft>
                <a:spcPts val="0"/>
              </a:spcAft>
              <a:buSzPts val="1100"/>
              <a:buNone/>
            </a:pPr>
            <a:r>
              <a:rPr lang="en" sz="1300">
                <a:solidFill>
                  <a:srgbClr val="595959"/>
                </a:solidFill>
                <a:latin typeface="Lato"/>
                <a:ea typeface="Lato"/>
                <a:cs typeface="Lato"/>
                <a:sym typeface="Lato"/>
              </a:rPr>
              <a:t>Our model is unlikely to be generalizable to other cities. Here, we used all 5000+ factors to determine house prices because we did not have enough domain knowledge to perform manual feature selection.  In reality, two populations may not share the same "taste" for desirable features in a house. This is true across time and space. As our dataset is dated more than a decade ago and demographics shift, what Ames citizens used to find desirable then may not be so now. Similarly what Ames citizens find desirable in a house, Colo citizens may not agree. Colo is another city in Story County, Iowa.</a:t>
            </a:r>
            <a:endParaRPr sz="1300">
              <a:solidFill>
                <a:srgbClr val="595959"/>
              </a:solidFill>
              <a:latin typeface="Lato"/>
              <a:ea typeface="Lato"/>
              <a:cs typeface="Lato"/>
              <a:sym typeface="Lato"/>
            </a:endParaRPr>
          </a:p>
          <a:p>
            <a:pPr indent="0" lvl="0" marL="0" rtl="0" algn="l">
              <a:lnSpc>
                <a:spcPct val="100000"/>
              </a:lnSpc>
              <a:spcBef>
                <a:spcPts val="0"/>
              </a:spcBef>
              <a:spcAft>
                <a:spcPts val="0"/>
              </a:spcAft>
              <a:buSzPts val="1100"/>
              <a:buNone/>
            </a:pPr>
            <a:r>
              <a:t/>
            </a:r>
            <a:endParaRPr sz="1300">
              <a:solidFill>
                <a:srgbClr val="595959"/>
              </a:solidFill>
              <a:latin typeface="Lato"/>
              <a:ea typeface="Lato"/>
              <a:cs typeface="Lato"/>
              <a:sym typeface="Lato"/>
            </a:endParaRPr>
          </a:p>
          <a:p>
            <a:pPr indent="0" lvl="0" marL="0" rtl="0" algn="l">
              <a:lnSpc>
                <a:spcPct val="100000"/>
              </a:lnSpc>
              <a:spcBef>
                <a:spcPts val="0"/>
              </a:spcBef>
              <a:spcAft>
                <a:spcPts val="0"/>
              </a:spcAft>
              <a:buSzPts val="1100"/>
              <a:buNone/>
            </a:pPr>
            <a:r>
              <a:rPr lang="en" sz="1300">
                <a:solidFill>
                  <a:srgbClr val="595959"/>
                </a:solidFill>
                <a:latin typeface="Lato"/>
                <a:ea typeface="Lato"/>
                <a:cs typeface="Lato"/>
                <a:sym typeface="Lato"/>
              </a:rPr>
              <a:t>To make the model more generalizable, we could cut down on the number of variables and use only general features found and assessed within most houses in the world, such as distance to a transport system. This would of course come at an expense of the predictive power of the model.</a:t>
            </a:r>
            <a:endParaRPr sz="1300">
              <a:solidFill>
                <a:srgbClr val="595959"/>
              </a:solidFill>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Naz:</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Other enhancements we could make to our model include:</a:t>
            </a:r>
            <a:endParaRPr/>
          </a:p>
          <a:p>
            <a:pPr indent="-298450" lvl="0" marL="457200" rtl="0" algn="l">
              <a:lnSpc>
                <a:spcPct val="100000"/>
              </a:lnSpc>
              <a:spcBef>
                <a:spcPts val="0"/>
              </a:spcBef>
              <a:spcAft>
                <a:spcPts val="0"/>
              </a:spcAft>
              <a:buSzPts val="1100"/>
              <a:buAutoNum type="arabicPeriod"/>
            </a:pPr>
            <a:r>
              <a:rPr lang="en"/>
              <a:t>Testing other predictive models such as random forest, support vector machines, since we are limited to only linear regression here</a:t>
            </a:r>
            <a:endParaRPr/>
          </a:p>
          <a:p>
            <a:pPr indent="-298450" lvl="0" marL="457200" rtl="0" algn="l">
              <a:lnSpc>
                <a:spcPct val="100000"/>
              </a:lnSpc>
              <a:spcBef>
                <a:spcPts val="0"/>
              </a:spcBef>
              <a:spcAft>
                <a:spcPts val="0"/>
              </a:spcAft>
              <a:buSzPts val="1100"/>
              <a:buAutoNum type="arabicPeriod"/>
            </a:pPr>
            <a:r>
              <a:rPr lang="en"/>
              <a:t>Obtaining more housing data, preferably recent, to update the model and expose it to more variations</a:t>
            </a:r>
            <a:endParaRPr/>
          </a:p>
          <a:p>
            <a:pPr indent="-298450" lvl="0" marL="457200" rtl="0" algn="l">
              <a:lnSpc>
                <a:spcPct val="100000"/>
              </a:lnSpc>
              <a:spcBef>
                <a:spcPts val="0"/>
              </a:spcBef>
              <a:spcAft>
                <a:spcPts val="0"/>
              </a:spcAft>
              <a:buSzPts val="1100"/>
              <a:buAutoNum type="arabicPeriod"/>
            </a:pPr>
            <a:r>
              <a:rPr lang="en"/>
              <a:t>Obtaining more general features of the house such as crime rate, ethnicity, distance to amenities or facilities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MG:</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lang="en"/>
              <a:t>In many places, especially in cities, housing is commonly seen as an investment tool to flip for handsome profits. Homebuyers are keen to know which features of a house are highly sought after, in order to maximise future capital appreciation.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Homeowners may also want to renovate their houses to improve its resale value.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r>
              <a:rPr lang="en" sz="1200">
                <a:solidFill>
                  <a:srgbClr val="24292F"/>
                </a:solidFill>
                <a:highlight>
                  <a:schemeClr val="lt1"/>
                </a:highlight>
              </a:rPr>
              <a:t>The Ames Housing dataset, which describes the sale of individual residential property in Ames, Iowa from 2006 to 2010. The dataset contains 2051 observations and a large number of explanatory variables (23 nominal, 23 ordinal, 14 discrete and 20 continuous) involved in accessing home values. </a:t>
            </a:r>
            <a:r>
              <a:rPr lang="en" sz="1200">
                <a:solidFill>
                  <a:schemeClr val="dk1"/>
                </a:solidFill>
                <a:highlight>
                  <a:schemeClr val="lt1"/>
                </a:highlight>
              </a:rPr>
              <a:t>These variables are therefore both objective/quantitative (year built, number of fireplaces) and a bit more subjective/qualitative (heating quality, exterior quality).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Visualisation for PID/ID not related to sale price…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Visualization for these…this slide to be put as annex</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Reduce dimensionality -&gt; reduce overfitting and computing time. Results are worse without grouping</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1A9988"/>
                </a:solidFill>
              </a:rPr>
              <a:t>After we have cleaned the data we explore the data from high level. As a start we extract all the numerical data and see their correlation with each other. We are not trying to pick which columns has the highest correlation with the sale price, but rather just have an overall view on how the columns are related to each other, so we didn’t really spend a lot of time to make the table pretty by masking the other side or any other stuff. </a:t>
            </a:r>
            <a:endParaRPr>
              <a:solidFill>
                <a:srgbClr val="1A9988"/>
              </a:solidFill>
            </a:endParaRPr>
          </a:p>
          <a:p>
            <a:pPr indent="0" lvl="0" marL="0" rtl="0" algn="l">
              <a:lnSpc>
                <a:spcPct val="100000"/>
              </a:lnSpc>
              <a:spcBef>
                <a:spcPts val="0"/>
              </a:spcBef>
              <a:spcAft>
                <a:spcPts val="0"/>
              </a:spcAft>
              <a:buClr>
                <a:schemeClr val="dk1"/>
              </a:buClr>
              <a:buSzPts val="1100"/>
              <a:buFont typeface="Arial"/>
              <a:buNone/>
            </a:pPr>
            <a:r>
              <a:rPr lang="en">
                <a:solidFill>
                  <a:srgbClr val="1A9988"/>
                </a:solidFill>
              </a:rPr>
              <a:t>As shown here most of the numerical columns are not highly correlated with each other, only a handful are highly correlated, so instead of dropping the related columns, </a:t>
            </a:r>
            <a:endParaRPr>
              <a:solidFill>
                <a:srgbClr val="1A9988"/>
              </a:solidFill>
            </a:endParaRPr>
          </a:p>
          <a:p>
            <a:pPr indent="-298450" lvl="0" marL="457200" rtl="0" algn="l">
              <a:lnSpc>
                <a:spcPct val="100000"/>
              </a:lnSpc>
              <a:spcBef>
                <a:spcPts val="0"/>
              </a:spcBef>
              <a:spcAft>
                <a:spcPts val="0"/>
              </a:spcAft>
              <a:buClr>
                <a:srgbClr val="1A9988"/>
              </a:buClr>
              <a:buSzPts val="1100"/>
              <a:buAutoNum type="arabicPeriod"/>
            </a:pPr>
            <a:r>
              <a:rPr lang="en">
                <a:solidFill>
                  <a:srgbClr val="1A9988"/>
                </a:solidFill>
              </a:rPr>
              <a:t>we decided to preserve all information, however small and unlikely there is in the columns. </a:t>
            </a:r>
            <a:endParaRPr>
              <a:solidFill>
                <a:srgbClr val="1A9988"/>
              </a:solidFill>
            </a:endParaRPr>
          </a:p>
          <a:p>
            <a:pPr indent="-298450" lvl="0" marL="457200" rtl="0" algn="l">
              <a:lnSpc>
                <a:spcPct val="100000"/>
              </a:lnSpc>
              <a:spcBef>
                <a:spcPts val="0"/>
              </a:spcBef>
              <a:spcAft>
                <a:spcPts val="0"/>
              </a:spcAft>
              <a:buClr>
                <a:srgbClr val="1A9988"/>
              </a:buClr>
              <a:buSzPts val="1100"/>
              <a:buAutoNum type="arabicPeriod"/>
            </a:pPr>
            <a:r>
              <a:rPr lang="en">
                <a:solidFill>
                  <a:srgbClr val="1A9988"/>
                </a:solidFill>
              </a:rPr>
              <a:t>Another reason why we don’t select and drop some of the columns, is because we don’t really have sufficient domain knowledge to judge which columns to be dropped.</a:t>
            </a:r>
            <a:endParaRPr>
              <a:solidFill>
                <a:srgbClr val="1A9988"/>
              </a:solidFill>
            </a:endParaRPr>
          </a:p>
          <a:p>
            <a:pPr indent="-298450" lvl="0" marL="457200" rtl="0" algn="l">
              <a:lnSpc>
                <a:spcPct val="100000"/>
              </a:lnSpc>
              <a:spcBef>
                <a:spcPts val="0"/>
              </a:spcBef>
              <a:spcAft>
                <a:spcPts val="0"/>
              </a:spcAft>
              <a:buClr>
                <a:srgbClr val="1A9988"/>
              </a:buClr>
              <a:buSzPts val="1100"/>
              <a:buAutoNum type="arabicPeriod"/>
            </a:pPr>
            <a:r>
              <a:rPr lang="en">
                <a:solidFill>
                  <a:srgbClr val="1A9988"/>
                </a:solidFill>
              </a:rPr>
              <a:t>Because any we will use Regularization like Lasso at a later stage, and Lasso can help remove unnecessary features more systematically hence we don’t need to do it manually. </a:t>
            </a:r>
            <a:endParaRPr>
              <a:solidFill>
                <a:schemeClr val="dk1"/>
              </a:solidFill>
            </a:endParaRPr>
          </a:p>
          <a:p>
            <a:pPr indent="0" lvl="0" marL="0" rtl="0" algn="l">
              <a:lnSpc>
                <a:spcPct val="100000"/>
              </a:lnSpc>
              <a:spcBef>
                <a:spcPts val="0"/>
              </a:spcBef>
              <a:spcAft>
                <a:spcPts val="0"/>
              </a:spcAft>
              <a:buSzPts val="1100"/>
              <a:buNone/>
            </a:pPr>
            <a:r>
              <a:rPr lang="en" sz="1050">
                <a:solidFill>
                  <a:schemeClr val="dk1"/>
                </a:solidFill>
                <a:highlight>
                  <a:srgbClr val="FFFFFF"/>
                </a:highlight>
              </a:rPr>
              <a:t>Since we do not have sufficient domain knowledge to manually select features, we can only rely on the model to help us do so.</a:t>
            </a:r>
            <a:endParaRPr sz="1050">
              <a:solidFill>
                <a:schemeClr val="dk1"/>
              </a:solidFill>
              <a:highlight>
                <a:srgbClr val="FFFFFF"/>
              </a:highlight>
            </a:endParaRPr>
          </a:p>
          <a:p>
            <a:pPr indent="0" lvl="0" marL="0" rtl="0" algn="l">
              <a:lnSpc>
                <a:spcPct val="100000"/>
              </a:lnSpc>
              <a:spcBef>
                <a:spcPts val="0"/>
              </a:spcBef>
              <a:spcAft>
                <a:spcPts val="0"/>
              </a:spcAft>
              <a:buSzPts val="1100"/>
              <a:buNone/>
            </a:pPr>
            <a:r>
              <a:rPr lang="en" sz="1050">
                <a:solidFill>
                  <a:schemeClr val="dk1"/>
                </a:solidFill>
                <a:highlight>
                  <a:srgbClr val="FFFFFF"/>
                </a:highlight>
              </a:rPr>
              <a:t>What are interaction terms?</a:t>
            </a:r>
            <a:endParaRPr sz="1050">
              <a:solidFill>
                <a:schemeClr val="dk1"/>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Train and tune hyperparameters on training set, evaluate model on unseen data using test set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Dummifying means creating 1 column for each category in to convert </a:t>
            </a:r>
            <a:endParaRPr/>
          </a:p>
          <a:p>
            <a:pPr indent="0" lvl="0" marL="0" rtl="0" algn="l">
              <a:lnSpc>
                <a:spcPct val="100000"/>
              </a:lnSpc>
              <a:spcBef>
                <a:spcPts val="0"/>
              </a:spcBef>
              <a:spcAft>
                <a:spcPts val="0"/>
              </a:spcAft>
              <a:buSzPts val="1100"/>
              <a:buNone/>
            </a:pPr>
            <a:r>
              <a:rPr lang="en"/>
              <a:t>Polynomial multiplying every possible features a,b,c, a*b, b*c,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Our project thus aims to answer the following questions: How can homebuyers in Ames identify houses which have great appreciation value? How can homeowners in Ames improve their house values?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Using a dataset of housing prices in Ames, we have built a regression model to predict housing prices given its features and in the process identify features which significantly affect housing prices.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Our model will be optimised and evaluated via root means squared error, or RMSE, which is the average difference between the predicted and actual SalePrice. Lower RMSE scores are more favourable, as it shows that our model’s predictions are closer to the true saleprice.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Some overfitting, but remarkably small and acceptable given the large number of features. </a:t>
            </a:r>
            <a:r>
              <a:rPr lang="en" sz="1050">
                <a:solidFill>
                  <a:schemeClr val="dk1"/>
                </a:solidFill>
                <a:highlight>
                  <a:srgbClr val="FFFFFF"/>
                </a:highlight>
              </a:rPr>
              <a:t>As a side note, we have also ran the same models on the same dataset without </a:t>
            </a:r>
            <a:r>
              <a:rPr lang="en" sz="1050">
                <a:solidFill>
                  <a:schemeClr val="dk1"/>
                </a:solidFill>
              </a:rPr>
              <a:t>PolynomialFeatures</a:t>
            </a:r>
            <a:r>
              <a:rPr lang="en" sz="1050">
                <a:solidFill>
                  <a:schemeClr val="dk1"/>
                </a:solidFill>
                <a:highlight>
                  <a:srgbClr val="FFFFFF"/>
                </a:highlight>
              </a:rPr>
              <a:t>, but the results are worse.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While not shown in this notebook, we have experimented with log transformations on the numerical columns, which resulted in even worse residual patterns and skew values.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Our model was trained on a dataset from Kaggle at the following website, which consists of 2051 sold houses in Ames. Each of these houses have 80 features that we will leverage upon to find patterns and correlations.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Some of the features in the dataset include the number of fireplaces, the type and area of masonry veneer wall, as well as the lot area and frontage. One observation we made about the dataset is that the features we used are mostly interior ones as shown here.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believe that house prices can also be significantly influenced by other external factors such as demographics of the neighborhood, crime rate, distance to amenities such as public transport and airport and distance to public facilities. However, these information are not available, presumably due to the context of the population where such factors are less valued. This is of course, in stark contrast with the Singapore context.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Singapore, we know that housing prices are significantly affected factors such as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1) </a:t>
            </a:r>
            <a:r>
              <a:rPr b="1" i="0" lang="en" sz="1100" u="none" cap="none" strike="noStrike">
                <a:solidFill>
                  <a:srgbClr val="000000"/>
                </a:solidFill>
                <a:latin typeface="Arial"/>
                <a:ea typeface="Arial"/>
                <a:cs typeface="Arial"/>
                <a:sym typeface="Arial"/>
              </a:rPr>
              <a:t>convenience</a:t>
            </a:r>
            <a:r>
              <a:rPr lang="en"/>
              <a:t>, whether it’s near an MRT station, or shopping centre, or isit in a prime location,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2) and distance to reputable schools is an important factor for parents as well.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And of course housing features like the size of unit and which floor your unit is located, for example in a block, units in the </a:t>
            </a:r>
            <a:r>
              <a:rPr b="0" i="0" lang="en" sz="1100" u="none" cap="none" strike="noStrike">
                <a:solidFill>
                  <a:srgbClr val="000000"/>
                </a:solidFill>
                <a:latin typeface="Arial"/>
                <a:ea typeface="Arial"/>
                <a:cs typeface="Arial"/>
                <a:sym typeface="Arial"/>
              </a:rPr>
              <a:t>higher floor units can be much </a:t>
            </a:r>
            <a:r>
              <a:rPr b="1" i="0" lang="en" sz="1100" u="none" cap="none" strike="noStrike">
                <a:solidFill>
                  <a:srgbClr val="000000"/>
                </a:solidFill>
                <a:latin typeface="Arial"/>
                <a:ea typeface="Arial"/>
                <a:cs typeface="Arial"/>
                <a:sym typeface="Arial"/>
              </a:rPr>
              <a:t>more</a:t>
            </a:r>
            <a:r>
              <a:rPr b="0" i="0" lang="en" sz="1100" u="none" cap="none" strike="noStrike">
                <a:solidFill>
                  <a:srgbClr val="000000"/>
                </a:solidFill>
                <a:latin typeface="Arial"/>
                <a:ea typeface="Arial"/>
                <a:cs typeface="Arial"/>
                <a:sym typeface="Arial"/>
              </a:rPr>
              <a:t> expensive than units at a </a:t>
            </a:r>
            <a:r>
              <a:rPr lang="en"/>
              <a:t>lower floor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CT:</a:t>
            </a:r>
            <a:br>
              <a:rPr lang="en"/>
            </a:br>
            <a:endParaRPr/>
          </a:p>
          <a:p>
            <a:pPr indent="0" lvl="0" marL="0" rtl="0" algn="l">
              <a:lnSpc>
                <a:spcPct val="100000"/>
              </a:lnSpc>
              <a:spcBef>
                <a:spcPts val="0"/>
              </a:spcBef>
              <a:spcAft>
                <a:spcPts val="0"/>
              </a:spcAft>
              <a:buSzPts val="1100"/>
              <a:buNone/>
            </a:pPr>
            <a:r>
              <a:rPr lang="en"/>
              <a:t>In our Ames dataset however, we only have data on the size and number of floors of the house, as well as many other features not commonly found in Singapore’s houses. Examples include fireplaces, masonry veneer walls, and garages.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Unlike houses in Ames which are mostly low-rise, Singapore houses are usually found in high-rise buildings, which is our as HDB flats, where one building may house hundreds of houses. It is then prudent to note that our model is unlikely to be extendable to Singapore’s context.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JW:</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Next, we preliminarily explored some of the features of the houses which correlated with SalePrice. Correlation gives us a good indicator of which features are likely to be important, and its values range between 1 and -1. Values closer to 1 indicate stronger positive correlation while values closer to -1 indicate stronger negative correlation. Values close to 0 indicate no correlation.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 here, we found that the top 3 features positively correlated with SalePrice are Overall Quality, Ground Living Area as well as Garage Area. In other words, these features, when present in greater magnitude, are likely to produce higher SalePrice. For example, a house with a higher Overall Quality would likely fetch a higher price than a house with a lower overall Quality.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findings here are perhaps unsurprising as larger and better quality houses will naturally fetch better prices, except for Garage Area, which might be an unusual feature, especially in the Singapore context. We can postulate that Ames’ citizens may have a natural preference for large garages for some reason.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JW:</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Likewise, we found that the top 3 features that are negatively correlated with SalePrice are Exterior Material Quality, Age of house as at sale as well as Kitchen Quality. In other words, houses with such features are likely to fetch lower prices.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While age is unsurprising, the other two are somewhat unusual, because while it is plausible that Ames’ citizens for some reason emphasize greatly on the house’s exterior material and kitchens, the category of Average/Typical is strange. This implies that even houses with poor Exterior material or kitchen quality might somehow do better than houses with average exterior material or kitchen. One reason for this phenomenon could be that given the small size of our dataset (which only has slightly more than 2thousand houses), we do not have sufficient data points in the other categories to verify the correlation.</a:t>
            </a:r>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Next, I will pass the time over to Hong Aik, who will bring you thru the feature engineering process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3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35"/>
          <p:cNvGrpSpPr/>
          <p:nvPr/>
        </p:nvGrpSpPr>
        <p:grpSpPr>
          <a:xfrm>
            <a:off x="830392" y="1191256"/>
            <a:ext cx="745763" cy="45826"/>
            <a:chOff x="4580561" y="2589004"/>
            <a:chExt cx="1064464" cy="25200"/>
          </a:xfrm>
        </p:grpSpPr>
        <p:sp>
          <p:nvSpPr>
            <p:cNvPr id="12" name="Google Shape;12;p3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35"/>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35"/>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44"/>
          <p:cNvGrpSpPr/>
          <p:nvPr/>
        </p:nvGrpSpPr>
        <p:grpSpPr>
          <a:xfrm>
            <a:off x="830392" y="4169130"/>
            <a:ext cx="745763" cy="45826"/>
            <a:chOff x="4580561" y="2589004"/>
            <a:chExt cx="1064464" cy="25200"/>
          </a:xfrm>
        </p:grpSpPr>
        <p:sp>
          <p:nvSpPr>
            <p:cNvPr id="75" name="Google Shape;75;p4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44"/>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44"/>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4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6"/>
          <p:cNvGrpSpPr/>
          <p:nvPr/>
        </p:nvGrpSpPr>
        <p:grpSpPr>
          <a:xfrm>
            <a:off x="830392" y="1191256"/>
            <a:ext cx="745763" cy="45826"/>
            <a:chOff x="4580561" y="2589004"/>
            <a:chExt cx="1064464" cy="25200"/>
          </a:xfrm>
        </p:grpSpPr>
        <p:sp>
          <p:nvSpPr>
            <p:cNvPr id="20" name="Google Shape;20;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3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37"/>
          <p:cNvGrpSpPr/>
          <p:nvPr/>
        </p:nvGrpSpPr>
        <p:grpSpPr>
          <a:xfrm>
            <a:off x="830392" y="1191256"/>
            <a:ext cx="745763" cy="45826"/>
            <a:chOff x="4580561" y="2589004"/>
            <a:chExt cx="1064464" cy="25200"/>
          </a:xfrm>
        </p:grpSpPr>
        <p:sp>
          <p:nvSpPr>
            <p:cNvPr id="27" name="Google Shape;27;p3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3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3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8"/>
          <p:cNvGrpSpPr/>
          <p:nvPr/>
        </p:nvGrpSpPr>
        <p:grpSpPr>
          <a:xfrm>
            <a:off x="830392" y="1191256"/>
            <a:ext cx="745763" cy="45826"/>
            <a:chOff x="4580561" y="2589004"/>
            <a:chExt cx="1064464" cy="25200"/>
          </a:xfrm>
        </p:grpSpPr>
        <p:sp>
          <p:nvSpPr>
            <p:cNvPr id="34" name="Google Shape;34;p3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8"/>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7" name="Google Shape;37;p38"/>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8" name="Google Shape;38;p38"/>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9" name="Google Shape;39;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3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39"/>
          <p:cNvGrpSpPr/>
          <p:nvPr/>
        </p:nvGrpSpPr>
        <p:grpSpPr>
          <a:xfrm>
            <a:off x="830392" y="1191256"/>
            <a:ext cx="745763" cy="45826"/>
            <a:chOff x="4580561" y="2589004"/>
            <a:chExt cx="1064464" cy="25200"/>
          </a:xfrm>
        </p:grpSpPr>
        <p:sp>
          <p:nvSpPr>
            <p:cNvPr id="43" name="Google Shape;43;p3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39"/>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6" name="Google Shape;46;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4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40"/>
          <p:cNvGrpSpPr/>
          <p:nvPr/>
        </p:nvGrpSpPr>
        <p:grpSpPr>
          <a:xfrm>
            <a:off x="830392" y="1191256"/>
            <a:ext cx="745763" cy="45826"/>
            <a:chOff x="4580561" y="2589004"/>
            <a:chExt cx="1064464" cy="25200"/>
          </a:xfrm>
        </p:grpSpPr>
        <p:sp>
          <p:nvSpPr>
            <p:cNvPr id="50" name="Google Shape;50;p4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40"/>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3" name="Google Shape;53;p40"/>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4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41"/>
          <p:cNvGrpSpPr/>
          <p:nvPr/>
        </p:nvGrpSpPr>
        <p:grpSpPr>
          <a:xfrm>
            <a:off x="830392" y="4169130"/>
            <a:ext cx="745763" cy="45826"/>
            <a:chOff x="4580561" y="2589004"/>
            <a:chExt cx="1064464" cy="25200"/>
          </a:xfrm>
        </p:grpSpPr>
        <p:sp>
          <p:nvSpPr>
            <p:cNvPr id="57" name="Google Shape;57;p4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41"/>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4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4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42"/>
          <p:cNvGrpSpPr/>
          <p:nvPr/>
        </p:nvGrpSpPr>
        <p:grpSpPr>
          <a:xfrm>
            <a:off x="830392" y="1191256"/>
            <a:ext cx="745763" cy="45826"/>
            <a:chOff x="4580561" y="2589004"/>
            <a:chExt cx="1064464" cy="25200"/>
          </a:xfrm>
        </p:grpSpPr>
        <p:sp>
          <p:nvSpPr>
            <p:cNvPr id="64" name="Google Shape;64;p4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42"/>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42"/>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42"/>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43"/>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4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jp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kaggle.com/c/dsi-us-11-project-2-regression-challenge/data"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26.png"/><Relationship Id="rId6"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37.png"/><Relationship Id="rId6"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
              <a:t>Predicting Housing Prices </a:t>
            </a:r>
            <a:endParaRPr/>
          </a:p>
          <a:p>
            <a:pPr indent="0" lvl="0" marL="0" rtl="0" algn="l">
              <a:lnSpc>
                <a:spcPct val="100000"/>
              </a:lnSpc>
              <a:spcBef>
                <a:spcPts val="0"/>
              </a:spcBef>
              <a:spcAft>
                <a:spcPts val="0"/>
              </a:spcAft>
              <a:buSzPts val="4200"/>
              <a:buNone/>
            </a:pPr>
            <a:r>
              <a:rPr lang="en" sz="3000"/>
              <a:t>in Ames, Iowa</a:t>
            </a:r>
            <a:endParaRPr sz="3000"/>
          </a:p>
        </p:txBody>
      </p:sp>
      <p:sp>
        <p:nvSpPr>
          <p:cNvPr id="87" name="Google Shape;87;p1"/>
          <p:cNvSpPr txBox="1"/>
          <p:nvPr>
            <p:ph idx="1" type="subTitle"/>
          </p:nvPr>
        </p:nvSpPr>
        <p:spPr>
          <a:xfrm>
            <a:off x="729625" y="3172900"/>
            <a:ext cx="7688100" cy="867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lang="en"/>
              <a:t>A presentation from </a:t>
            </a:r>
            <a:r>
              <a:rPr b="1" lang="en"/>
              <a:t>Room 6</a:t>
            </a:r>
            <a:endParaRPr b="1"/>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 sz="1200"/>
              <a:t>May Gee | Jia Wen | Chee Tzen | Hong Aik | Nazira</a:t>
            </a:r>
            <a:endParaRPr sz="1200"/>
          </a:p>
        </p:txBody>
      </p:sp>
      <p:pic>
        <p:nvPicPr>
          <p:cNvPr id="88" name="Google Shape;88;p1"/>
          <p:cNvPicPr preferRelativeResize="0"/>
          <p:nvPr/>
        </p:nvPicPr>
        <p:blipFill rotWithShape="1">
          <a:blip r:embed="rId3">
            <a:alphaModFix/>
          </a:blip>
          <a:srcRect b="0" l="0" r="0" t="0"/>
          <a:stretch/>
        </p:blipFill>
        <p:spPr>
          <a:xfrm>
            <a:off x="6031250" y="2135800"/>
            <a:ext cx="1905000" cy="190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Feature Engineering</a:t>
            </a:r>
            <a:endParaRPr/>
          </a:p>
        </p:txBody>
      </p:sp>
      <p:sp>
        <p:nvSpPr>
          <p:cNvPr id="181" name="Google Shape;181;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aphicFrame>
        <p:nvGraphicFramePr>
          <p:cNvPr id="182" name="Google Shape;182;p10"/>
          <p:cNvGraphicFramePr/>
          <p:nvPr/>
        </p:nvGraphicFramePr>
        <p:xfrm>
          <a:off x="325950" y="1999175"/>
          <a:ext cx="3000000" cy="3000000"/>
        </p:xfrm>
        <a:graphic>
          <a:graphicData uri="http://schemas.openxmlformats.org/drawingml/2006/table">
            <a:tbl>
              <a:tblPr>
                <a:noFill/>
                <a:tableStyleId>{DFD6E31E-3412-46A0-B375-5928D7AEAF79}</a:tableStyleId>
              </a:tblPr>
              <a:tblGrid>
                <a:gridCol w="2123025"/>
                <a:gridCol w="2123025"/>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Feature</a:t>
                      </a:r>
                      <a:endParaRPr b="1" sz="1400" u="none" cap="none" strike="noStrike">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Correlation</a:t>
                      </a:r>
                      <a:endParaRPr b="1" sz="1400" u="none" cap="none" strike="noStrike">
                        <a:latin typeface="Lato"/>
                        <a:ea typeface="Lato"/>
                        <a:cs typeface="Lato"/>
                        <a:sym typeface="Lato"/>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Overall Qual</a:t>
                      </a:r>
                      <a:endParaRPr sz="1400" u="none" cap="none" strike="noStrike">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0.80</a:t>
                      </a:r>
                      <a:endParaRPr sz="1400" u="none" cap="none" strike="noStrike">
                        <a:latin typeface="Lato"/>
                        <a:ea typeface="Lato"/>
                        <a:cs typeface="Lato"/>
                        <a:sym typeface="Lato"/>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Ground Living Area</a:t>
                      </a:r>
                      <a:endParaRPr sz="1400" u="none" cap="none" strike="noStrike">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0.70</a:t>
                      </a:r>
                      <a:endParaRPr sz="1400" u="none" cap="none" strike="noStrike">
                        <a:latin typeface="Lato"/>
                        <a:ea typeface="Lato"/>
                        <a:cs typeface="Lato"/>
                        <a:sym typeface="Lato"/>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Garage Area</a:t>
                      </a:r>
                      <a:endParaRPr sz="1400" u="none" cap="none" strike="noStrike">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0.65</a:t>
                      </a:r>
                      <a:endParaRPr sz="1400" u="none" cap="none" strike="noStrike">
                        <a:latin typeface="Lato"/>
                        <a:ea typeface="Lato"/>
                        <a:cs typeface="Lato"/>
                        <a:sym typeface="Lato"/>
                      </a:endParaRPr>
                    </a:p>
                  </a:txBody>
                  <a:tcPr marT="91425" marB="91425" marR="91425" marL="91425"/>
                </a:tc>
              </a:tr>
            </a:tbl>
          </a:graphicData>
        </a:graphic>
      </p:graphicFrame>
      <p:graphicFrame>
        <p:nvGraphicFramePr>
          <p:cNvPr id="183" name="Google Shape;183;p10"/>
          <p:cNvGraphicFramePr/>
          <p:nvPr/>
        </p:nvGraphicFramePr>
        <p:xfrm>
          <a:off x="4838950" y="1999175"/>
          <a:ext cx="3000000" cy="3000000"/>
        </p:xfrm>
        <a:graphic>
          <a:graphicData uri="http://schemas.openxmlformats.org/drawingml/2006/table">
            <a:tbl>
              <a:tblPr>
                <a:noFill/>
                <a:tableStyleId>{DFD6E31E-3412-46A0-B375-5928D7AEAF79}</a:tableStyleId>
              </a:tblPr>
              <a:tblGrid>
                <a:gridCol w="2123025"/>
                <a:gridCol w="2123025"/>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New Feature</a:t>
                      </a:r>
                      <a:endParaRPr b="1" sz="1400" u="none" cap="none" strike="noStrike">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Correlation</a:t>
                      </a:r>
                      <a:endParaRPr b="1" sz="1400" u="none" cap="none" strike="noStrike">
                        <a:latin typeface="Lato"/>
                        <a:ea typeface="Lato"/>
                        <a:cs typeface="Lato"/>
                        <a:sym typeface="Lato"/>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Overall Qual-Ground Living Area</a:t>
                      </a:r>
                      <a:endParaRPr sz="1400" u="none" cap="none" strike="noStrike">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0.84</a:t>
                      </a:r>
                      <a:endParaRPr sz="1400" u="none" cap="none" strike="noStrike">
                        <a:latin typeface="Lato"/>
                        <a:ea typeface="Lato"/>
                        <a:cs typeface="Lato"/>
                        <a:sym typeface="Lato"/>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Overall Qual-Garage Cars</a:t>
                      </a:r>
                      <a:endParaRPr sz="1400" u="none" cap="none" strike="noStrike">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0.82</a:t>
                      </a:r>
                      <a:endParaRPr sz="1400" u="none" cap="none" strike="noStrike">
                        <a:latin typeface="Lato"/>
                        <a:ea typeface="Lato"/>
                        <a:cs typeface="Lato"/>
                        <a:sym typeface="Lato"/>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Overall Qual-Garage Area</a:t>
                      </a:r>
                      <a:endParaRPr sz="1400" u="none" cap="none" strike="noStrike">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0.81</a:t>
                      </a:r>
                      <a:endParaRPr sz="1400" u="none" cap="none" strike="noStrike">
                        <a:latin typeface="Lato"/>
                        <a:ea typeface="Lato"/>
                        <a:cs typeface="Lato"/>
                        <a:sym typeface="Lato"/>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1"/>
          <p:cNvSpPr txBox="1"/>
          <p:nvPr>
            <p:ph type="title"/>
          </p:nvPr>
        </p:nvSpPr>
        <p:spPr>
          <a:xfrm>
            <a:off x="729450" y="1318650"/>
            <a:ext cx="78465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Feature Engineering</a:t>
            </a:r>
            <a:endParaRPr/>
          </a:p>
        </p:txBody>
      </p:sp>
      <p:sp>
        <p:nvSpPr>
          <p:cNvPr id="189" name="Google Shape;189;p11"/>
          <p:cNvSpPr txBox="1"/>
          <p:nvPr>
            <p:ph idx="1" type="body"/>
          </p:nvPr>
        </p:nvSpPr>
        <p:spPr>
          <a:xfrm>
            <a:off x="6863950" y="2105500"/>
            <a:ext cx="2004600" cy="1951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400"/>
              <a:t>Group categorical columns into at most 4 categories based on </a:t>
            </a:r>
            <a:endParaRPr sz="1400"/>
          </a:p>
          <a:p>
            <a:pPr indent="-317500" lvl="0" marL="457200" rtl="0" algn="l">
              <a:lnSpc>
                <a:spcPct val="115000"/>
              </a:lnSpc>
              <a:spcBef>
                <a:spcPts val="1200"/>
              </a:spcBef>
              <a:spcAft>
                <a:spcPts val="0"/>
              </a:spcAft>
              <a:buSzPts val="1400"/>
              <a:buChar char="●"/>
            </a:pPr>
            <a:r>
              <a:rPr lang="en" sz="1400"/>
              <a:t>median SalePrice </a:t>
            </a:r>
            <a:endParaRPr sz="1400"/>
          </a:p>
          <a:p>
            <a:pPr indent="-317500" lvl="0" marL="457200" rtl="0" algn="l">
              <a:lnSpc>
                <a:spcPct val="115000"/>
              </a:lnSpc>
              <a:spcBef>
                <a:spcPts val="0"/>
              </a:spcBef>
              <a:spcAft>
                <a:spcPts val="0"/>
              </a:spcAft>
              <a:buSzPts val="1400"/>
              <a:buChar char="●"/>
            </a:pPr>
            <a:r>
              <a:rPr lang="en" sz="1400"/>
              <a:t>number of observations</a:t>
            </a:r>
            <a:endParaRPr sz="1400"/>
          </a:p>
        </p:txBody>
      </p:sp>
      <p:pic>
        <p:nvPicPr>
          <p:cNvPr id="190" name="Google Shape;190;p11"/>
          <p:cNvPicPr preferRelativeResize="0"/>
          <p:nvPr/>
        </p:nvPicPr>
        <p:blipFill rotWithShape="1">
          <a:blip r:embed="rId3">
            <a:alphaModFix/>
          </a:blip>
          <a:srcRect b="0" l="0" r="0" t="0"/>
          <a:stretch/>
        </p:blipFill>
        <p:spPr>
          <a:xfrm>
            <a:off x="729448" y="2035248"/>
            <a:ext cx="5993374" cy="2557050"/>
          </a:xfrm>
          <a:prstGeom prst="rect">
            <a:avLst/>
          </a:prstGeom>
          <a:noFill/>
          <a:ln>
            <a:noFill/>
          </a:ln>
        </p:spPr>
      </p:pic>
      <p:sp>
        <p:nvSpPr>
          <p:cNvPr id="191" name="Google Shape;191;p11"/>
          <p:cNvSpPr/>
          <p:nvPr/>
        </p:nvSpPr>
        <p:spPr>
          <a:xfrm>
            <a:off x="4225775" y="2240950"/>
            <a:ext cx="346200" cy="2351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1"/>
          <p:cNvSpPr/>
          <p:nvPr/>
        </p:nvSpPr>
        <p:spPr>
          <a:xfrm>
            <a:off x="4572000" y="2240950"/>
            <a:ext cx="699600" cy="2351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1"/>
          <p:cNvSpPr/>
          <p:nvPr/>
        </p:nvSpPr>
        <p:spPr>
          <a:xfrm>
            <a:off x="5271625" y="2240950"/>
            <a:ext cx="699600" cy="2351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1"/>
          <p:cNvSpPr/>
          <p:nvPr/>
        </p:nvSpPr>
        <p:spPr>
          <a:xfrm>
            <a:off x="5971250" y="2240950"/>
            <a:ext cx="699600" cy="2351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96" name="Google Shape;196;p11"/>
          <p:cNvSpPr txBox="1"/>
          <p:nvPr>
            <p:ph idx="1" type="body"/>
          </p:nvPr>
        </p:nvSpPr>
        <p:spPr>
          <a:xfrm>
            <a:off x="4124225" y="4557800"/>
            <a:ext cx="2598600" cy="4716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440"/>
              <a:buNone/>
            </a:pPr>
            <a:r>
              <a:rPr lang="en" sz="780">
                <a:solidFill>
                  <a:srgbClr val="FF0000"/>
                </a:solidFill>
              </a:rPr>
              <a:t>Class A   	    Class B                    Class C	    Class D</a:t>
            </a:r>
            <a:endParaRPr sz="780">
              <a:solidFill>
                <a:srgbClr val="FF0000"/>
              </a:solidFill>
            </a:endParaRPr>
          </a:p>
          <a:p>
            <a:pPr indent="0" lvl="0" marL="0" rtl="0" algn="l">
              <a:lnSpc>
                <a:spcPct val="85000"/>
              </a:lnSpc>
              <a:spcBef>
                <a:spcPts val="1200"/>
              </a:spcBef>
              <a:spcAft>
                <a:spcPts val="1200"/>
              </a:spcAft>
              <a:buSzPts val="440"/>
              <a:buNone/>
            </a:pPr>
            <a:r>
              <a:t/>
            </a:r>
            <a:endParaRPr sz="78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Model Results</a:t>
            </a:r>
            <a:endParaRPr/>
          </a:p>
        </p:txBody>
      </p:sp>
      <p:sp>
        <p:nvSpPr>
          <p:cNvPr id="202" name="Google Shape;202;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03" name="Google Shape;203;p12"/>
          <p:cNvSpPr txBox="1"/>
          <p:nvPr/>
        </p:nvSpPr>
        <p:spPr>
          <a:xfrm>
            <a:off x="1693813" y="2937875"/>
            <a:ext cx="2507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Average error</a:t>
            </a:r>
            <a:endParaRPr b="0" i="0" sz="1400" u="none" cap="none" strike="noStrike">
              <a:solidFill>
                <a:srgbClr val="000000"/>
              </a:solidFill>
              <a:latin typeface="Lato"/>
              <a:ea typeface="Lato"/>
              <a:cs typeface="Lato"/>
              <a:sym typeface="Lato"/>
            </a:endParaRPr>
          </a:p>
        </p:txBody>
      </p:sp>
      <p:sp>
        <p:nvSpPr>
          <p:cNvPr id="204" name="Google Shape;204;p12"/>
          <p:cNvSpPr txBox="1"/>
          <p:nvPr/>
        </p:nvSpPr>
        <p:spPr>
          <a:xfrm>
            <a:off x="1765825" y="2075975"/>
            <a:ext cx="23637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rgbClr val="0000FF"/>
                </a:solidFill>
                <a:latin typeface="Lato"/>
                <a:ea typeface="Lato"/>
                <a:cs typeface="Lato"/>
                <a:sym typeface="Lato"/>
              </a:rPr>
              <a:t>$20,468</a:t>
            </a:r>
            <a:endParaRPr b="1" i="0" sz="4400" u="none" cap="none" strike="noStrike">
              <a:solidFill>
                <a:srgbClr val="0000FF"/>
              </a:solidFill>
              <a:latin typeface="Lato"/>
              <a:ea typeface="Lato"/>
              <a:cs typeface="Lato"/>
              <a:sym typeface="Lato"/>
            </a:endParaRPr>
          </a:p>
        </p:txBody>
      </p:sp>
      <p:sp>
        <p:nvSpPr>
          <p:cNvPr id="205" name="Google Shape;205;p12"/>
          <p:cNvSpPr txBox="1"/>
          <p:nvPr/>
        </p:nvSpPr>
        <p:spPr>
          <a:xfrm>
            <a:off x="4591128" y="2937875"/>
            <a:ext cx="3104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Error Percentage of Mean SalePrice</a:t>
            </a:r>
            <a:endParaRPr b="0" i="0" sz="1400" u="none" cap="none" strike="noStrike">
              <a:solidFill>
                <a:srgbClr val="000000"/>
              </a:solidFill>
              <a:latin typeface="Lato"/>
              <a:ea typeface="Lato"/>
              <a:cs typeface="Lato"/>
              <a:sym typeface="Lato"/>
            </a:endParaRPr>
          </a:p>
        </p:txBody>
      </p:sp>
      <p:sp>
        <p:nvSpPr>
          <p:cNvPr id="206" name="Google Shape;206;p12"/>
          <p:cNvSpPr txBox="1"/>
          <p:nvPr/>
        </p:nvSpPr>
        <p:spPr>
          <a:xfrm>
            <a:off x="4961475" y="2075975"/>
            <a:ext cx="23637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rgbClr val="0000FF"/>
                </a:solidFill>
                <a:latin typeface="Lato"/>
                <a:ea typeface="Lato"/>
                <a:cs typeface="Lato"/>
                <a:sym typeface="Lato"/>
              </a:rPr>
              <a:t>~11%</a:t>
            </a:r>
            <a:endParaRPr b="1" i="0" sz="4400" u="none" cap="none" strike="noStrike">
              <a:solidFill>
                <a:srgbClr val="0000FF"/>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Insights from the Model</a:t>
            </a:r>
            <a:endParaRPr/>
          </a:p>
        </p:txBody>
      </p:sp>
      <p:sp>
        <p:nvSpPr>
          <p:cNvPr id="212" name="Google Shape;212;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13" name="Google Shape;213;p13"/>
          <p:cNvPicPr preferRelativeResize="0"/>
          <p:nvPr/>
        </p:nvPicPr>
        <p:blipFill rotWithShape="1">
          <a:blip r:embed="rId3">
            <a:alphaModFix/>
          </a:blip>
          <a:srcRect b="0" l="0" r="0" t="0"/>
          <a:stretch/>
        </p:blipFill>
        <p:spPr>
          <a:xfrm>
            <a:off x="517414" y="1853850"/>
            <a:ext cx="8112775" cy="2948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Insights from the Model</a:t>
            </a:r>
            <a:endParaRPr/>
          </a:p>
          <a:p>
            <a:pPr indent="0" lvl="0" marL="0" rtl="0" algn="l">
              <a:lnSpc>
                <a:spcPct val="100000"/>
              </a:lnSpc>
              <a:spcBef>
                <a:spcPts val="0"/>
              </a:spcBef>
              <a:spcAft>
                <a:spcPts val="0"/>
              </a:spcAft>
              <a:buSzPct val="111111"/>
              <a:buNone/>
            </a:pPr>
            <a:r>
              <a:t/>
            </a:r>
            <a:endParaRPr/>
          </a:p>
        </p:txBody>
      </p:sp>
      <p:sp>
        <p:nvSpPr>
          <p:cNvPr id="219" name="Google Shape;219;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aphicFrame>
        <p:nvGraphicFramePr>
          <p:cNvPr id="220" name="Google Shape;220;p14"/>
          <p:cNvGraphicFramePr/>
          <p:nvPr/>
        </p:nvGraphicFramePr>
        <p:xfrm>
          <a:off x="874250" y="1853850"/>
          <a:ext cx="3000000" cy="3000000"/>
        </p:xfrm>
        <a:graphic>
          <a:graphicData uri="http://schemas.openxmlformats.org/drawingml/2006/table">
            <a:tbl>
              <a:tblPr>
                <a:noFill/>
                <a:tableStyleId>{DFD6E31E-3412-46A0-B375-5928D7AEAF79}</a:tableStyleId>
              </a:tblPr>
              <a:tblGrid>
                <a:gridCol w="3619500"/>
                <a:gridCol w="3619500"/>
              </a:tblGrid>
              <a:tr h="381000">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rgbClr val="0000FF"/>
                          </a:solidFill>
                          <a:latin typeface="Lato"/>
                          <a:ea typeface="Lato"/>
                          <a:cs typeface="Lato"/>
                          <a:sym typeface="Lato"/>
                        </a:rPr>
                        <a:t>Unique house features in top 5 predictors that </a:t>
                      </a:r>
                      <a:r>
                        <a:rPr b="1" lang="en" sz="1300" u="sng" cap="none" strike="noStrike">
                          <a:solidFill>
                            <a:srgbClr val="0000FF"/>
                          </a:solidFill>
                          <a:latin typeface="Lato"/>
                          <a:ea typeface="Lato"/>
                          <a:cs typeface="Lato"/>
                          <a:sym typeface="Lato"/>
                        </a:rPr>
                        <a:t>improve </a:t>
                      </a:r>
                      <a:r>
                        <a:rPr lang="en" sz="1300" u="none" cap="none" strike="noStrike">
                          <a:solidFill>
                            <a:srgbClr val="0000FF"/>
                          </a:solidFill>
                          <a:latin typeface="Lato"/>
                          <a:ea typeface="Lato"/>
                          <a:cs typeface="Lato"/>
                          <a:sym typeface="Lato"/>
                        </a:rPr>
                        <a:t>house prices</a:t>
                      </a:r>
                      <a:endParaRPr sz="1300" u="none" cap="none" strike="noStrike">
                        <a:solidFill>
                          <a:srgbClr val="0000FF"/>
                        </a:solidFill>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solidFill>
                            <a:srgbClr val="0000FF"/>
                          </a:solidFill>
                          <a:latin typeface="Lato"/>
                          <a:ea typeface="Lato"/>
                          <a:cs typeface="Lato"/>
                          <a:sym typeface="Lato"/>
                        </a:rPr>
                        <a:t>Unique house features in top 5 predictors that </a:t>
                      </a:r>
                      <a:r>
                        <a:rPr b="1" lang="en" sz="1300" u="sng" cap="none" strike="noStrike">
                          <a:solidFill>
                            <a:srgbClr val="0000FF"/>
                          </a:solidFill>
                          <a:latin typeface="Lato"/>
                          <a:ea typeface="Lato"/>
                          <a:cs typeface="Lato"/>
                          <a:sym typeface="Lato"/>
                        </a:rPr>
                        <a:t>hurt </a:t>
                      </a:r>
                      <a:r>
                        <a:rPr lang="en" sz="1300" u="none" cap="none" strike="noStrike">
                          <a:solidFill>
                            <a:srgbClr val="0000FF"/>
                          </a:solidFill>
                          <a:latin typeface="Lato"/>
                          <a:ea typeface="Lato"/>
                          <a:cs typeface="Lato"/>
                          <a:sym typeface="Lato"/>
                        </a:rPr>
                        <a:t>house prices</a:t>
                      </a:r>
                      <a:endParaRPr sz="1300" u="none" cap="none" strike="noStrike">
                        <a:solidFill>
                          <a:srgbClr val="0000FF"/>
                        </a:solidFill>
                        <a:latin typeface="Lato"/>
                        <a:ea typeface="Lato"/>
                        <a:cs typeface="Lato"/>
                        <a:sym typeface="Lato"/>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1st Floor Area</a:t>
                      </a:r>
                      <a:endParaRPr sz="13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Neighborhood D</a:t>
                      </a:r>
                      <a:endParaRPr sz="1300" u="none" cap="none" strike="noStrike">
                        <a:highlight>
                          <a:srgbClr val="FFFF00"/>
                        </a:highlight>
                        <a:latin typeface="Lato"/>
                        <a:ea typeface="Lato"/>
                        <a:cs typeface="Lato"/>
                        <a:sym typeface="Lato"/>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highlight>
                            <a:srgbClr val="FFFF00"/>
                          </a:highlight>
                          <a:latin typeface="Lato"/>
                          <a:ea typeface="Lato"/>
                          <a:cs typeface="Lato"/>
                          <a:sym typeface="Lato"/>
                        </a:rPr>
                        <a:t>Basement Finished Area</a:t>
                      </a:r>
                      <a:endParaRPr sz="1300" u="none" cap="none" strike="noStrike">
                        <a:highlight>
                          <a:srgbClr val="FFFF00"/>
                        </a:highlight>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highlight>
                            <a:srgbClr val="FFFF00"/>
                          </a:highlight>
                          <a:latin typeface="Lato"/>
                          <a:ea typeface="Lato"/>
                          <a:cs typeface="Lato"/>
                          <a:sym typeface="Lato"/>
                        </a:rPr>
                        <a:t>Basement Finished Area</a:t>
                      </a:r>
                      <a:endParaRPr sz="1300" u="none" cap="none" strike="noStrike">
                        <a:latin typeface="Lato"/>
                        <a:ea typeface="Lato"/>
                        <a:cs typeface="Lato"/>
                        <a:sym typeface="Lato"/>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highlight>
                            <a:srgbClr val="FFFF00"/>
                          </a:highlight>
                          <a:latin typeface="Lato"/>
                          <a:ea typeface="Lato"/>
                          <a:cs typeface="Lato"/>
                          <a:sym typeface="Lato"/>
                        </a:rPr>
                        <a:t>Overall Quality</a:t>
                      </a:r>
                      <a:endParaRPr sz="13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highlight>
                            <a:srgbClr val="FFFF00"/>
                          </a:highlight>
                          <a:latin typeface="Lato"/>
                          <a:ea typeface="Lato"/>
                          <a:cs typeface="Lato"/>
                          <a:sym typeface="Lato"/>
                        </a:rPr>
                        <a:t>Overall Quality</a:t>
                      </a:r>
                      <a:endParaRPr sz="1300" u="none" cap="none" strike="noStrike">
                        <a:highlight>
                          <a:srgbClr val="FFFF00"/>
                        </a:highlight>
                        <a:latin typeface="Lato"/>
                        <a:ea typeface="Lato"/>
                        <a:cs typeface="Lato"/>
                        <a:sym typeface="Lato"/>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Land Contour (Near Flat)</a:t>
                      </a:r>
                      <a:endParaRPr sz="13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Total Basement Area</a:t>
                      </a:r>
                      <a:endParaRPr sz="1300" u="none" cap="none" strike="noStrike">
                        <a:latin typeface="Lato"/>
                        <a:ea typeface="Lato"/>
                        <a:cs typeface="Lato"/>
                        <a:sym typeface="Lato"/>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highlight>
                            <a:srgbClr val="FFFF00"/>
                          </a:highlight>
                          <a:latin typeface="Lato"/>
                          <a:ea typeface="Lato"/>
                          <a:cs typeface="Lato"/>
                          <a:sym typeface="Lato"/>
                        </a:rPr>
                        <a:t>Masonry Veneer Area</a:t>
                      </a:r>
                      <a:endParaRPr sz="1300" u="none" cap="none" strike="noStrike">
                        <a:highlight>
                          <a:srgbClr val="FFFF00"/>
                        </a:highlight>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highlight>
                            <a:srgbClr val="FFFF00"/>
                          </a:highlight>
                          <a:latin typeface="Lato"/>
                          <a:ea typeface="Lato"/>
                          <a:cs typeface="Lato"/>
                          <a:sym typeface="Lato"/>
                        </a:rPr>
                        <a:t>Masonry Veneer Area</a:t>
                      </a:r>
                      <a:endParaRPr sz="1300" u="none" cap="none" strike="noStrike">
                        <a:highlight>
                          <a:srgbClr val="FFFF00"/>
                        </a:highlight>
                        <a:latin typeface="Lato"/>
                        <a:ea typeface="Lato"/>
                        <a:cs typeface="Lato"/>
                        <a:sym typeface="Lato"/>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Overall Condition</a:t>
                      </a:r>
                      <a:endParaRPr sz="13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Age sold</a:t>
                      </a:r>
                      <a:endParaRPr sz="1300" u="none" cap="none" strike="noStrike">
                        <a:latin typeface="Lato"/>
                        <a:ea typeface="Lato"/>
                        <a:cs typeface="Lato"/>
                        <a:sym typeface="Lato"/>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Ground Living Area</a:t>
                      </a:r>
                      <a:endParaRPr sz="1300" u="none" cap="none" strike="noStrike">
                        <a:highlight>
                          <a:srgbClr val="FFFF00"/>
                        </a:highlight>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Lato"/>
                          <a:ea typeface="Lato"/>
                          <a:cs typeface="Lato"/>
                          <a:sym typeface="Lato"/>
                        </a:rPr>
                        <a:t>-</a:t>
                      </a:r>
                      <a:endParaRPr sz="1300" u="none" cap="none" strike="noStrike">
                        <a:latin typeface="Lato"/>
                        <a:ea typeface="Lato"/>
                        <a:cs typeface="Lato"/>
                        <a:sym typeface="Lato"/>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15"/>
          <p:cNvPicPr preferRelativeResize="0"/>
          <p:nvPr/>
        </p:nvPicPr>
        <p:blipFill rotWithShape="1">
          <a:blip r:embed="rId3">
            <a:alphaModFix/>
          </a:blip>
          <a:srcRect b="0" l="0" r="0" t="0"/>
          <a:stretch/>
        </p:blipFill>
        <p:spPr>
          <a:xfrm>
            <a:off x="517414" y="1853850"/>
            <a:ext cx="8112775" cy="2948175"/>
          </a:xfrm>
          <a:prstGeom prst="rect">
            <a:avLst/>
          </a:prstGeom>
          <a:noFill/>
          <a:ln>
            <a:noFill/>
          </a:ln>
        </p:spPr>
      </p:pic>
      <p:sp>
        <p:nvSpPr>
          <p:cNvPr id="226" name="Google Shape;226;p1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Recommendations for Homeowners</a:t>
            </a:r>
            <a:endParaRPr/>
          </a:p>
        </p:txBody>
      </p:sp>
      <p:sp>
        <p:nvSpPr>
          <p:cNvPr id="227" name="Google Shape;227;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28" name="Google Shape;228;p15"/>
          <p:cNvSpPr/>
          <p:nvPr/>
        </p:nvSpPr>
        <p:spPr>
          <a:xfrm>
            <a:off x="656625" y="2079284"/>
            <a:ext cx="1829100" cy="2346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5"/>
          <p:cNvSpPr/>
          <p:nvPr/>
        </p:nvSpPr>
        <p:spPr>
          <a:xfrm>
            <a:off x="656625" y="2570576"/>
            <a:ext cx="1829100" cy="2346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5"/>
          <p:cNvSpPr/>
          <p:nvPr/>
        </p:nvSpPr>
        <p:spPr>
          <a:xfrm>
            <a:off x="656625" y="3014983"/>
            <a:ext cx="1829100" cy="2346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5"/>
          <p:cNvSpPr/>
          <p:nvPr/>
        </p:nvSpPr>
        <p:spPr>
          <a:xfrm>
            <a:off x="656625" y="2317121"/>
            <a:ext cx="1829100" cy="2346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5"/>
          <p:cNvSpPr/>
          <p:nvPr/>
        </p:nvSpPr>
        <p:spPr>
          <a:xfrm>
            <a:off x="656625" y="2796749"/>
            <a:ext cx="1829100" cy="2346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5"/>
          <p:cNvSpPr/>
          <p:nvPr/>
        </p:nvSpPr>
        <p:spPr>
          <a:xfrm>
            <a:off x="656625" y="3253956"/>
            <a:ext cx="1829100" cy="2346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5"/>
          <p:cNvSpPr/>
          <p:nvPr/>
        </p:nvSpPr>
        <p:spPr>
          <a:xfrm>
            <a:off x="656625" y="3745248"/>
            <a:ext cx="1829100" cy="2346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5"/>
          <p:cNvSpPr/>
          <p:nvPr/>
        </p:nvSpPr>
        <p:spPr>
          <a:xfrm>
            <a:off x="656625" y="4189654"/>
            <a:ext cx="1829100" cy="2346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5"/>
          <p:cNvSpPr/>
          <p:nvPr/>
        </p:nvSpPr>
        <p:spPr>
          <a:xfrm>
            <a:off x="656625" y="3491793"/>
            <a:ext cx="1829100" cy="2346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5"/>
          <p:cNvSpPr/>
          <p:nvPr/>
        </p:nvSpPr>
        <p:spPr>
          <a:xfrm>
            <a:off x="656625" y="3971421"/>
            <a:ext cx="1829100" cy="2346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16"/>
          <p:cNvPicPr preferRelativeResize="0"/>
          <p:nvPr/>
        </p:nvPicPr>
        <p:blipFill rotWithShape="1">
          <a:blip r:embed="rId3">
            <a:alphaModFix/>
          </a:blip>
          <a:srcRect b="0" l="0" r="0" t="0"/>
          <a:stretch/>
        </p:blipFill>
        <p:spPr>
          <a:xfrm>
            <a:off x="517414" y="1853850"/>
            <a:ext cx="8112775" cy="2948175"/>
          </a:xfrm>
          <a:prstGeom prst="rect">
            <a:avLst/>
          </a:prstGeom>
          <a:noFill/>
          <a:ln>
            <a:noFill/>
          </a:ln>
        </p:spPr>
      </p:pic>
      <p:sp>
        <p:nvSpPr>
          <p:cNvPr id="243" name="Google Shape;243;p1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Recommendations for Homebuyers</a:t>
            </a:r>
            <a:endParaRPr/>
          </a:p>
        </p:txBody>
      </p:sp>
      <p:sp>
        <p:nvSpPr>
          <p:cNvPr id="244" name="Google Shape;244;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45" name="Google Shape;245;p16"/>
          <p:cNvSpPr/>
          <p:nvPr/>
        </p:nvSpPr>
        <p:spPr>
          <a:xfrm>
            <a:off x="656625" y="2079284"/>
            <a:ext cx="1829100" cy="2346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6"/>
          <p:cNvSpPr/>
          <p:nvPr/>
        </p:nvSpPr>
        <p:spPr>
          <a:xfrm>
            <a:off x="656625" y="2570576"/>
            <a:ext cx="1829100" cy="2346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6"/>
          <p:cNvSpPr/>
          <p:nvPr/>
        </p:nvSpPr>
        <p:spPr>
          <a:xfrm>
            <a:off x="656625" y="3014983"/>
            <a:ext cx="1829100" cy="2346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6"/>
          <p:cNvSpPr/>
          <p:nvPr/>
        </p:nvSpPr>
        <p:spPr>
          <a:xfrm>
            <a:off x="656625" y="2317121"/>
            <a:ext cx="1829100" cy="2346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6"/>
          <p:cNvSpPr/>
          <p:nvPr/>
        </p:nvSpPr>
        <p:spPr>
          <a:xfrm>
            <a:off x="656625" y="2796749"/>
            <a:ext cx="1829100" cy="2346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6"/>
          <p:cNvSpPr/>
          <p:nvPr/>
        </p:nvSpPr>
        <p:spPr>
          <a:xfrm>
            <a:off x="656625" y="3253956"/>
            <a:ext cx="1829100" cy="2346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6"/>
          <p:cNvSpPr/>
          <p:nvPr/>
        </p:nvSpPr>
        <p:spPr>
          <a:xfrm>
            <a:off x="656625" y="3745248"/>
            <a:ext cx="1829100" cy="2346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6"/>
          <p:cNvSpPr/>
          <p:nvPr/>
        </p:nvSpPr>
        <p:spPr>
          <a:xfrm>
            <a:off x="656625" y="4189654"/>
            <a:ext cx="1829100" cy="2346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6"/>
          <p:cNvSpPr/>
          <p:nvPr/>
        </p:nvSpPr>
        <p:spPr>
          <a:xfrm>
            <a:off x="656625" y="3491793"/>
            <a:ext cx="1829100" cy="2346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6"/>
          <p:cNvSpPr/>
          <p:nvPr/>
        </p:nvSpPr>
        <p:spPr>
          <a:xfrm>
            <a:off x="656625" y="3971421"/>
            <a:ext cx="1829100" cy="2346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Model Caveats</a:t>
            </a:r>
            <a:endParaRPr/>
          </a:p>
        </p:txBody>
      </p:sp>
      <p:sp>
        <p:nvSpPr>
          <p:cNvPr id="260" name="Google Shape;260;p17"/>
          <p:cNvSpPr txBox="1"/>
          <p:nvPr>
            <p:ph idx="1" type="body"/>
          </p:nvPr>
        </p:nvSpPr>
        <p:spPr>
          <a:xfrm>
            <a:off x="729450" y="1853850"/>
            <a:ext cx="8124300" cy="3075300"/>
          </a:xfrm>
          <a:prstGeom prst="rect">
            <a:avLst/>
          </a:prstGeom>
          <a:noFill/>
          <a:ln>
            <a:noFill/>
          </a:ln>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a:t>Sensitive to context; unlikely to be generalizable. This is because two populations may not share the same “taste” for desirable features in a house</a:t>
            </a:r>
            <a:endParaRPr sz="1400"/>
          </a:p>
          <a:p>
            <a:pPr indent="-317500" lvl="0" marL="457200" rtl="0" algn="l">
              <a:lnSpc>
                <a:spcPct val="150000"/>
              </a:lnSpc>
              <a:spcBef>
                <a:spcPts val="0"/>
              </a:spcBef>
              <a:spcAft>
                <a:spcPts val="0"/>
              </a:spcAft>
              <a:buSzPts val="1400"/>
              <a:buChar char="●"/>
            </a:pPr>
            <a:r>
              <a:rPr lang="en" sz="1400"/>
              <a:t>To make the model more generalizable, reduce the number of variables, at the expense of predictive power.</a:t>
            </a:r>
            <a:endParaRPr sz="1400"/>
          </a:p>
        </p:txBody>
      </p:sp>
      <p:sp>
        <p:nvSpPr>
          <p:cNvPr id="261" name="Google Shape;261;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Possible Enhancements</a:t>
            </a:r>
            <a:endParaRPr/>
          </a:p>
        </p:txBody>
      </p:sp>
      <p:sp>
        <p:nvSpPr>
          <p:cNvPr id="267" name="Google Shape;267;p1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a:t>Trial other predictive models (eg. RandomForest, Support Vector Machine)</a:t>
            </a:r>
            <a:endParaRPr sz="1400"/>
          </a:p>
          <a:p>
            <a:pPr indent="-317500" lvl="0" marL="457200" rtl="0" algn="l">
              <a:lnSpc>
                <a:spcPct val="150000"/>
              </a:lnSpc>
              <a:spcBef>
                <a:spcPts val="0"/>
              </a:spcBef>
              <a:spcAft>
                <a:spcPts val="0"/>
              </a:spcAft>
              <a:buSzPts val="1400"/>
              <a:buChar char="●"/>
            </a:pPr>
            <a:r>
              <a:rPr lang="en" sz="1400"/>
              <a:t>Obtain more data, preferably recent</a:t>
            </a:r>
            <a:endParaRPr sz="1400"/>
          </a:p>
          <a:p>
            <a:pPr indent="-317500" lvl="0" marL="457200" rtl="0" algn="l">
              <a:lnSpc>
                <a:spcPct val="150000"/>
              </a:lnSpc>
              <a:spcBef>
                <a:spcPts val="0"/>
              </a:spcBef>
              <a:spcAft>
                <a:spcPts val="0"/>
              </a:spcAft>
              <a:buSzPts val="1400"/>
              <a:buChar char="●"/>
            </a:pPr>
            <a:r>
              <a:rPr lang="en" sz="1400"/>
              <a:t>Obtain more general features of the house such as crime rate, ethnicity, distance to amenities or facilities</a:t>
            </a:r>
            <a:endParaRPr sz="1400"/>
          </a:p>
        </p:txBody>
      </p:sp>
      <p:sp>
        <p:nvSpPr>
          <p:cNvPr id="268" name="Google Shape;268;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5600"/>
              <a:t>Thank You</a:t>
            </a:r>
            <a:endParaRPr sz="5600"/>
          </a:p>
        </p:txBody>
      </p:sp>
      <p:sp>
        <p:nvSpPr>
          <p:cNvPr id="274" name="Google Shape;274;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Background</a:t>
            </a:r>
            <a:endParaRPr/>
          </a:p>
        </p:txBody>
      </p:sp>
      <p:sp>
        <p:nvSpPr>
          <p:cNvPr id="94" name="Google Shape;94;p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lang="en" sz="1400"/>
              <a:t>Housing is commonly seen as an investment tool to flip for handsome profits.</a:t>
            </a:r>
            <a:endParaRPr sz="1400"/>
          </a:p>
          <a:p>
            <a:pPr indent="-317500" lvl="0" marL="457200" rtl="0" algn="l">
              <a:lnSpc>
                <a:spcPct val="115000"/>
              </a:lnSpc>
              <a:spcBef>
                <a:spcPts val="0"/>
              </a:spcBef>
              <a:spcAft>
                <a:spcPts val="0"/>
              </a:spcAft>
              <a:buSzPts val="1400"/>
              <a:buChar char="●"/>
            </a:pPr>
            <a:r>
              <a:rPr lang="en" sz="1400"/>
              <a:t>Homebuyers (primary stakeholder) are keen to identify features which the value of the house is sensitive to in order to </a:t>
            </a:r>
            <a:r>
              <a:rPr b="1" lang="en" sz="1400"/>
              <a:t>maximise capital appreciation</a:t>
            </a:r>
            <a:r>
              <a:rPr lang="en" sz="1400"/>
              <a:t>.</a:t>
            </a:r>
            <a:endParaRPr sz="1400"/>
          </a:p>
          <a:p>
            <a:pPr indent="-317500" lvl="0" marL="457200" rtl="0" algn="l">
              <a:lnSpc>
                <a:spcPct val="115000"/>
              </a:lnSpc>
              <a:spcBef>
                <a:spcPts val="0"/>
              </a:spcBef>
              <a:spcAft>
                <a:spcPts val="0"/>
              </a:spcAft>
              <a:buSzPts val="1400"/>
              <a:buChar char="●"/>
            </a:pPr>
            <a:r>
              <a:rPr lang="en" sz="1400"/>
              <a:t>Homeowners (secondary stakeholder) may also want to renovate their houses to i</a:t>
            </a:r>
            <a:r>
              <a:rPr b="1" lang="en" sz="1400"/>
              <a:t>mprove its marketability</a:t>
            </a:r>
            <a:r>
              <a:rPr lang="en" sz="1400"/>
              <a:t>.</a:t>
            </a:r>
            <a:endParaRPr sz="1400"/>
          </a:p>
        </p:txBody>
      </p:sp>
      <p:sp>
        <p:nvSpPr>
          <p:cNvPr id="95" name="Google Shape;95;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96" name="Google Shape;96;p2"/>
          <p:cNvPicPr preferRelativeResize="0"/>
          <p:nvPr/>
        </p:nvPicPr>
        <p:blipFill rotWithShape="1">
          <a:blip r:embed="rId3">
            <a:alphaModFix/>
          </a:blip>
          <a:srcRect b="0" l="0" r="0" t="0"/>
          <a:stretch/>
        </p:blipFill>
        <p:spPr>
          <a:xfrm>
            <a:off x="2727275" y="820625"/>
            <a:ext cx="1297100" cy="1297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5600"/>
              <a:t>Annex</a:t>
            </a:r>
            <a:endParaRPr sz="5600"/>
          </a:p>
        </p:txBody>
      </p:sp>
      <p:sp>
        <p:nvSpPr>
          <p:cNvPr id="280" name="Google Shape;280;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Lot Frontage</a:t>
            </a:r>
            <a:endParaRPr/>
          </a:p>
        </p:txBody>
      </p:sp>
      <p:sp>
        <p:nvSpPr>
          <p:cNvPr id="286" name="Google Shape;286;p2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87" name="Google Shape;287;p21"/>
          <p:cNvPicPr preferRelativeResize="0"/>
          <p:nvPr/>
        </p:nvPicPr>
        <p:blipFill rotWithShape="1">
          <a:blip r:embed="rId3">
            <a:alphaModFix/>
          </a:blip>
          <a:srcRect b="0" l="0" r="0" t="0"/>
          <a:stretch/>
        </p:blipFill>
        <p:spPr>
          <a:xfrm>
            <a:off x="2255763" y="1984050"/>
            <a:ext cx="3705225" cy="2647950"/>
          </a:xfrm>
          <a:prstGeom prst="rect">
            <a:avLst/>
          </a:prstGeom>
          <a:noFill/>
          <a:ln>
            <a:noFill/>
          </a:ln>
        </p:spPr>
      </p:pic>
      <p:sp>
        <p:nvSpPr>
          <p:cNvPr id="288" name="Google Shape;288;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3289"/>
              <a:buNone/>
            </a:pPr>
            <a:r>
              <a:rPr lang="en" sz="2550"/>
              <a:t>Ames Housing Datase</a:t>
            </a:r>
            <a:r>
              <a:rPr lang="en"/>
              <a:t>t</a:t>
            </a:r>
            <a:endParaRPr/>
          </a:p>
        </p:txBody>
      </p:sp>
      <p:sp>
        <p:nvSpPr>
          <p:cNvPr id="294" name="Google Shape;294;p22"/>
          <p:cNvSpPr txBox="1"/>
          <p:nvPr>
            <p:ph idx="1" type="body"/>
          </p:nvPr>
        </p:nvSpPr>
        <p:spPr>
          <a:xfrm>
            <a:off x="729450" y="2078875"/>
            <a:ext cx="7386000" cy="2825400"/>
          </a:xfrm>
          <a:prstGeom prst="rect">
            <a:avLst/>
          </a:prstGeom>
          <a:noFill/>
          <a:ln>
            <a:noFill/>
          </a:ln>
        </p:spPr>
        <p:txBody>
          <a:bodyPr anchorCtr="0" anchor="t" bIns="91425" lIns="91425" spcFirstLastPara="1" rIns="91425" wrap="square" tIns="91425">
            <a:normAutofit/>
          </a:bodyPr>
          <a:lstStyle/>
          <a:p>
            <a:pPr indent="-317500" lvl="0" marL="457200" marR="0" rtl="0" algn="just">
              <a:lnSpc>
                <a:spcPct val="150000"/>
              </a:lnSpc>
              <a:spcBef>
                <a:spcPts val="0"/>
              </a:spcBef>
              <a:spcAft>
                <a:spcPts val="0"/>
              </a:spcAft>
              <a:buSzPts val="1400"/>
              <a:buChar char="●"/>
            </a:pPr>
            <a:r>
              <a:rPr lang="en" sz="1400"/>
              <a:t>Describes the sale of individual residential property in Ames, Iowa from 2006 to 2010 </a:t>
            </a:r>
            <a:endParaRPr sz="1400"/>
          </a:p>
          <a:p>
            <a:pPr indent="-317500" lvl="0" marL="457200" marR="0" rtl="0" algn="just">
              <a:lnSpc>
                <a:spcPct val="150000"/>
              </a:lnSpc>
              <a:spcBef>
                <a:spcPts val="0"/>
              </a:spcBef>
              <a:spcAft>
                <a:spcPts val="0"/>
              </a:spcAft>
              <a:buSzPts val="1400"/>
              <a:buChar char="●"/>
            </a:pPr>
            <a:r>
              <a:rPr lang="en" sz="1400"/>
              <a:t>Dataset contains —</a:t>
            </a:r>
            <a:endParaRPr sz="1400"/>
          </a:p>
          <a:p>
            <a:pPr indent="-317500" lvl="1" marL="914400" marR="0" rtl="0" algn="just">
              <a:lnSpc>
                <a:spcPct val="150000"/>
              </a:lnSpc>
              <a:spcBef>
                <a:spcPts val="0"/>
              </a:spcBef>
              <a:spcAft>
                <a:spcPts val="0"/>
              </a:spcAft>
              <a:buSzPts val="1400"/>
              <a:buChar char="○"/>
            </a:pPr>
            <a:r>
              <a:rPr lang="en" sz="1400"/>
              <a:t>80* explanatory variables to access home values</a:t>
            </a:r>
            <a:endParaRPr sz="1400"/>
          </a:p>
          <a:p>
            <a:pPr indent="-317500" lvl="2" marL="1371600" marR="0" rtl="0" algn="just">
              <a:lnSpc>
                <a:spcPct val="150000"/>
              </a:lnSpc>
              <a:spcBef>
                <a:spcPts val="0"/>
              </a:spcBef>
              <a:spcAft>
                <a:spcPts val="0"/>
              </a:spcAft>
              <a:buSzPts val="1400"/>
              <a:buChar char="￫"/>
            </a:pPr>
            <a:r>
              <a:rPr i="1" lang="en" sz="1400"/>
              <a:t>*23 nominal (* example..), 23 ordinal (* example..), 14 discrete and 20 continuous</a:t>
            </a:r>
            <a:endParaRPr i="1" sz="1400"/>
          </a:p>
          <a:p>
            <a:pPr indent="-317500" lvl="0" marL="457200" marR="0" rtl="0" algn="just">
              <a:lnSpc>
                <a:spcPct val="150000"/>
              </a:lnSpc>
              <a:spcBef>
                <a:spcPts val="0"/>
              </a:spcBef>
              <a:spcAft>
                <a:spcPts val="0"/>
              </a:spcAft>
              <a:buSzPts val="1400"/>
              <a:buChar char="●"/>
            </a:pPr>
            <a:r>
              <a:rPr lang="en" sz="1400"/>
              <a:t>Variables are —</a:t>
            </a:r>
            <a:endParaRPr sz="1400"/>
          </a:p>
          <a:p>
            <a:pPr indent="-317500" lvl="1" marL="914400" marR="0" rtl="0" algn="just">
              <a:lnSpc>
                <a:spcPct val="150000"/>
              </a:lnSpc>
              <a:spcBef>
                <a:spcPts val="0"/>
              </a:spcBef>
              <a:spcAft>
                <a:spcPts val="0"/>
              </a:spcAft>
              <a:buSzPts val="1400"/>
              <a:buChar char="○"/>
            </a:pPr>
            <a:r>
              <a:rPr lang="en" sz="1400"/>
              <a:t>objective &amp; quantitative (</a:t>
            </a:r>
            <a:r>
              <a:rPr i="1" lang="en" sz="1400"/>
              <a:t>i.e. year built, number of fireplaces</a:t>
            </a:r>
            <a:r>
              <a:rPr lang="en" sz="1400"/>
              <a:t>)</a:t>
            </a:r>
            <a:endParaRPr sz="1400"/>
          </a:p>
          <a:p>
            <a:pPr indent="-317500" lvl="1" marL="914400" marR="0" rtl="0" algn="just">
              <a:lnSpc>
                <a:spcPct val="150000"/>
              </a:lnSpc>
              <a:spcBef>
                <a:spcPts val="0"/>
              </a:spcBef>
              <a:spcAft>
                <a:spcPts val="0"/>
              </a:spcAft>
              <a:buSzPts val="1400"/>
              <a:buChar char="○"/>
            </a:pPr>
            <a:r>
              <a:rPr lang="en" sz="1400"/>
              <a:t>subjective  &amp;  qualitative (</a:t>
            </a:r>
            <a:r>
              <a:rPr i="1" lang="en" sz="1400"/>
              <a:t>i.e. heating quality, exterior quality</a:t>
            </a:r>
            <a:r>
              <a:rPr lang="en" sz="1400"/>
              <a:t>)</a:t>
            </a:r>
            <a:endParaRPr sz="1400"/>
          </a:p>
        </p:txBody>
      </p:sp>
      <p:sp>
        <p:nvSpPr>
          <p:cNvPr id="295" name="Google Shape;295;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Cleaning (Handling Nulls)</a:t>
            </a:r>
            <a:endParaRPr/>
          </a:p>
        </p:txBody>
      </p:sp>
      <p:grpSp>
        <p:nvGrpSpPr>
          <p:cNvPr id="301" name="Google Shape;301;p23"/>
          <p:cNvGrpSpPr/>
          <p:nvPr/>
        </p:nvGrpSpPr>
        <p:grpSpPr>
          <a:xfrm>
            <a:off x="824675" y="4197151"/>
            <a:ext cx="7850824" cy="786109"/>
            <a:chOff x="1593000" y="2322561"/>
            <a:chExt cx="5957975" cy="643507"/>
          </a:xfrm>
        </p:grpSpPr>
        <p:sp>
          <p:nvSpPr>
            <p:cNvPr id="302" name="Google Shape;302;p2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3"/>
            <p:cNvSpPr/>
            <p:nvPr/>
          </p:nvSpPr>
          <p:spPr>
            <a:xfrm flipH="1">
              <a:off x="2282973" y="2322568"/>
              <a:ext cx="1725600" cy="642600"/>
            </a:xfrm>
            <a:prstGeom prst="rect">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3"/>
            <p:cNvSpPr/>
            <p:nvPr/>
          </p:nvSpPr>
          <p:spPr>
            <a:xfrm rot="-5400000">
              <a:off x="3402323" y="1980390"/>
              <a:ext cx="643357" cy="1327698"/>
            </a:xfrm>
            <a:prstGeom prst="flowChartOffpageConnector">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Roboto Medium"/>
                  <a:ea typeface="Roboto Medium"/>
                  <a:cs typeface="Roboto Medium"/>
                  <a:sym typeface="Roboto Medium"/>
                </a:rPr>
                <a:t>Other columns</a:t>
              </a:r>
              <a:endParaRPr b="0" i="0" sz="1400" u="none" cap="none" strike="noStrike">
                <a:solidFill>
                  <a:srgbClr val="FFFFFF"/>
                </a:solidFill>
                <a:latin typeface="Roboto"/>
                <a:ea typeface="Roboto"/>
                <a:cs typeface="Roboto"/>
                <a:sym typeface="Roboto"/>
              </a:endParaRPr>
            </a:p>
          </p:txBody>
        </p:sp>
        <p:sp>
          <p:nvSpPr>
            <p:cNvPr id="306" name="Google Shape;306;p2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3"/>
            <p:cNvSpPr/>
            <p:nvPr/>
          </p:nvSpPr>
          <p:spPr>
            <a:xfrm>
              <a:off x="1593000" y="2322575"/>
              <a:ext cx="690000" cy="6426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en" sz="2600" u="none" cap="none" strike="noStrike">
                  <a:solidFill>
                    <a:srgbClr val="FFFFFF"/>
                  </a:solidFill>
                  <a:latin typeface="Roboto"/>
                  <a:ea typeface="Roboto"/>
                  <a:cs typeface="Roboto"/>
                  <a:sym typeface="Roboto"/>
                </a:rPr>
                <a:t>03</a:t>
              </a:r>
              <a:endParaRPr b="1" i="0" sz="2600" u="none" cap="none" strike="noStrike">
                <a:solidFill>
                  <a:srgbClr val="FFFFFF"/>
                </a:solidFill>
                <a:latin typeface="Roboto"/>
                <a:ea typeface="Roboto"/>
                <a:cs typeface="Roboto"/>
                <a:sym typeface="Roboto"/>
              </a:endParaRPr>
            </a:p>
          </p:txBody>
        </p:sp>
        <p:sp>
          <p:nvSpPr>
            <p:cNvPr id="308" name="Google Shape;308;p23"/>
            <p:cNvSpPr/>
            <p:nvPr/>
          </p:nvSpPr>
          <p:spPr>
            <a:xfrm>
              <a:off x="4387851" y="2323747"/>
              <a:ext cx="3127800" cy="6423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15000"/>
                </a:lnSpc>
                <a:spcBef>
                  <a:spcPts val="0"/>
                </a:spcBef>
                <a:spcAft>
                  <a:spcPts val="0"/>
                </a:spcAft>
                <a:buClr>
                  <a:schemeClr val="dk2"/>
                </a:buClr>
                <a:buSzPts val="1400"/>
                <a:buFont typeface="Roboto"/>
                <a:buChar char="●"/>
              </a:pPr>
              <a:r>
                <a:rPr b="0" i="0" lang="en" sz="1400" u="none" cap="none" strike="noStrike">
                  <a:solidFill>
                    <a:schemeClr val="dk2"/>
                  </a:solidFill>
                  <a:latin typeface="Roboto"/>
                  <a:ea typeface="Roboto"/>
                  <a:cs typeface="Roboto"/>
                  <a:sym typeface="Roboto"/>
                </a:rPr>
                <a:t>Null values have intended meanings, </a:t>
              </a:r>
              <a:endParaRPr b="0" i="0" sz="1400" u="none" cap="none" strike="noStrike">
                <a:solidFill>
                  <a:schemeClr val="dk2"/>
                </a:solidFill>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1400"/>
                <a:buFont typeface="Arial"/>
                <a:buNone/>
              </a:pPr>
              <a:r>
                <a:rPr b="0" i="0" lang="en" sz="1400" u="none" cap="none" strike="noStrike">
                  <a:solidFill>
                    <a:schemeClr val="dk2"/>
                  </a:solidFill>
                  <a:latin typeface="Roboto"/>
                  <a:ea typeface="Roboto"/>
                  <a:cs typeface="Roboto"/>
                  <a:sym typeface="Roboto"/>
                </a:rPr>
                <a:t>→ imputed with standard string </a:t>
              </a:r>
              <a:r>
                <a:rPr b="0" i="1" lang="en" sz="1100" u="none" cap="none" strike="noStrike">
                  <a:solidFill>
                    <a:schemeClr val="dk2"/>
                  </a:solidFill>
                  <a:latin typeface="Roboto"/>
                  <a:ea typeface="Roboto"/>
                  <a:cs typeface="Roboto"/>
                  <a:sym typeface="Roboto"/>
                </a:rPr>
                <a:t>(eg. ‘No Fence’)</a:t>
              </a:r>
              <a:endParaRPr b="0" i="0" sz="1400" u="none" cap="none" strike="noStrike">
                <a:solidFill>
                  <a:schemeClr val="dk2"/>
                </a:solidFill>
                <a:latin typeface="Roboto"/>
                <a:ea typeface="Roboto"/>
                <a:cs typeface="Roboto"/>
                <a:sym typeface="Roboto"/>
              </a:endParaRPr>
            </a:p>
          </p:txBody>
        </p:sp>
      </p:grpSp>
      <p:grpSp>
        <p:nvGrpSpPr>
          <p:cNvPr id="309" name="Google Shape;309;p23"/>
          <p:cNvGrpSpPr/>
          <p:nvPr/>
        </p:nvGrpSpPr>
        <p:grpSpPr>
          <a:xfrm>
            <a:off x="824675" y="2753399"/>
            <a:ext cx="7850824" cy="1387132"/>
            <a:chOff x="1593000" y="2322567"/>
            <a:chExt cx="5957975" cy="643501"/>
          </a:xfrm>
        </p:grpSpPr>
        <p:sp>
          <p:nvSpPr>
            <p:cNvPr id="310" name="Google Shape;310;p2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3"/>
            <p:cNvSpPr/>
            <p:nvPr/>
          </p:nvSpPr>
          <p:spPr>
            <a:xfrm flipH="1">
              <a:off x="2282973" y="2322574"/>
              <a:ext cx="1725600" cy="642600"/>
            </a:xfrm>
            <a:prstGeom prst="rect">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3"/>
            <p:cNvSpPr/>
            <p:nvPr/>
          </p:nvSpPr>
          <p:spPr>
            <a:xfrm rot="-5400000">
              <a:off x="3402322" y="1980397"/>
              <a:ext cx="643359" cy="1327698"/>
            </a:xfrm>
            <a:prstGeom prst="flowChartOffpageConnector">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3"/>
            <p:cNvSpPr/>
            <p:nvPr/>
          </p:nvSpPr>
          <p:spPr>
            <a:xfrm>
              <a:off x="2338788" y="2399950"/>
              <a:ext cx="18156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Roboto Medium"/>
                  <a:ea typeface="Roboto Medium"/>
                  <a:cs typeface="Roboto Medium"/>
                  <a:sym typeface="Roboto Medium"/>
                </a:rPr>
                <a:t>Columns related to </a:t>
              </a:r>
              <a:endParaRPr b="0" i="0" sz="1400" u="none" cap="none" strike="noStrike">
                <a:solidFill>
                  <a:srgbClr val="FFFFFF"/>
                </a:solidFill>
                <a:latin typeface="Roboto Medium"/>
                <a:ea typeface="Roboto Medium"/>
                <a:cs typeface="Roboto Medium"/>
                <a:sym typeface="Roboto Medium"/>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Roboto Medium"/>
                  <a:ea typeface="Roboto Medium"/>
                  <a:cs typeface="Roboto Medium"/>
                  <a:sym typeface="Roboto Medium"/>
                </a:rPr>
                <a:t>Masonry Veneer, Basement and Garage</a:t>
              </a:r>
              <a:endParaRPr b="0" i="0" sz="1400" u="none" cap="none" strike="noStrike">
                <a:solidFill>
                  <a:srgbClr val="FFFFFF"/>
                </a:solidFill>
                <a:latin typeface="Roboto"/>
                <a:ea typeface="Roboto"/>
                <a:cs typeface="Roboto"/>
                <a:sym typeface="Roboto"/>
              </a:endParaRPr>
            </a:p>
          </p:txBody>
        </p:sp>
        <p:sp>
          <p:nvSpPr>
            <p:cNvPr id="314" name="Google Shape;314;p2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3"/>
            <p:cNvSpPr/>
            <p:nvPr/>
          </p:nvSpPr>
          <p:spPr>
            <a:xfrm>
              <a:off x="1593000" y="2322575"/>
              <a:ext cx="690000" cy="6426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en" sz="2600" u="none" cap="none" strike="noStrike">
                  <a:solidFill>
                    <a:srgbClr val="FFFFFF"/>
                  </a:solidFill>
                  <a:latin typeface="Roboto"/>
                  <a:ea typeface="Roboto"/>
                  <a:cs typeface="Roboto"/>
                  <a:sym typeface="Roboto"/>
                </a:rPr>
                <a:t>02</a:t>
              </a:r>
              <a:endParaRPr b="1" i="0" sz="2600" u="none" cap="none" strike="noStrike">
                <a:solidFill>
                  <a:srgbClr val="FFFFFF"/>
                </a:solidFill>
                <a:latin typeface="Roboto"/>
                <a:ea typeface="Roboto"/>
                <a:cs typeface="Roboto"/>
                <a:sym typeface="Roboto"/>
              </a:endParaRPr>
            </a:p>
          </p:txBody>
        </p:sp>
        <p:sp>
          <p:nvSpPr>
            <p:cNvPr id="316" name="Google Shape;316;p23"/>
            <p:cNvSpPr/>
            <p:nvPr/>
          </p:nvSpPr>
          <p:spPr>
            <a:xfrm>
              <a:off x="4320176" y="2323750"/>
              <a:ext cx="3230700" cy="6423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15000"/>
                </a:lnSpc>
                <a:spcBef>
                  <a:spcPts val="0"/>
                </a:spcBef>
                <a:spcAft>
                  <a:spcPts val="0"/>
                </a:spcAft>
                <a:buClr>
                  <a:schemeClr val="dk2"/>
                </a:buClr>
                <a:buSzPts val="1400"/>
                <a:buFont typeface="Roboto"/>
                <a:buChar char="●"/>
              </a:pPr>
              <a:r>
                <a:rPr b="0" i="0" lang="en" sz="1400" u="none" cap="none" strike="noStrike">
                  <a:solidFill>
                    <a:schemeClr val="dk2"/>
                  </a:solidFill>
                  <a:latin typeface="Roboto"/>
                  <a:ea typeface="Roboto"/>
                  <a:cs typeface="Roboto"/>
                  <a:sym typeface="Roboto"/>
                </a:rPr>
                <a:t>Categorical features not present </a:t>
              </a:r>
              <a:endParaRPr b="0" i="0" sz="1400" u="none" cap="none" strike="noStrike">
                <a:solidFill>
                  <a:schemeClr val="dk2"/>
                </a:solidFill>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1400"/>
                <a:buFont typeface="Arial"/>
                <a:buNone/>
              </a:pPr>
              <a:r>
                <a:rPr b="0" i="0" lang="en" sz="1400" u="none" cap="none" strike="noStrike">
                  <a:solidFill>
                    <a:schemeClr val="dk2"/>
                  </a:solidFill>
                  <a:latin typeface="Roboto"/>
                  <a:ea typeface="Roboto"/>
                  <a:cs typeface="Roboto"/>
                  <a:sym typeface="Roboto"/>
                </a:rPr>
                <a:t>→ imputed with a standard string </a:t>
              </a:r>
              <a:endParaRPr b="0" i="0" sz="1400" u="none" cap="none" strike="noStrike">
                <a:solidFill>
                  <a:schemeClr val="dk2"/>
                </a:solidFill>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1100"/>
                <a:buFont typeface="Arial"/>
                <a:buNone/>
              </a:pPr>
              <a:r>
                <a:rPr b="0" i="1" lang="en" sz="1100" u="none" cap="none" strike="noStrike">
                  <a:solidFill>
                    <a:schemeClr val="dk2"/>
                  </a:solidFill>
                  <a:latin typeface="Roboto"/>
                  <a:ea typeface="Roboto"/>
                  <a:cs typeface="Roboto"/>
                  <a:sym typeface="Roboto"/>
                </a:rPr>
                <a:t>(eg. ‘No Garage’)</a:t>
              </a:r>
              <a:endParaRPr b="0" i="1" sz="1100" u="none" cap="none" strike="noStrike">
                <a:solidFill>
                  <a:schemeClr val="dk2"/>
                </a:solidFill>
                <a:latin typeface="Roboto"/>
                <a:ea typeface="Roboto"/>
                <a:cs typeface="Roboto"/>
                <a:sym typeface="Roboto"/>
              </a:endParaRPr>
            </a:p>
            <a:p>
              <a:pPr indent="-317500" lvl="0" marL="457200" marR="0" rtl="0" algn="l">
                <a:lnSpc>
                  <a:spcPct val="115000"/>
                </a:lnSpc>
                <a:spcBef>
                  <a:spcPts val="0"/>
                </a:spcBef>
                <a:spcAft>
                  <a:spcPts val="0"/>
                </a:spcAft>
                <a:buClr>
                  <a:schemeClr val="dk2"/>
                </a:buClr>
                <a:buSzPts val="1400"/>
                <a:buFont typeface="Roboto"/>
                <a:buChar char="●"/>
              </a:pPr>
              <a:r>
                <a:rPr b="0" i="0" lang="en" sz="1400" u="none" cap="none" strike="noStrike">
                  <a:solidFill>
                    <a:schemeClr val="dk2"/>
                  </a:solidFill>
                  <a:latin typeface="Roboto"/>
                  <a:ea typeface="Roboto"/>
                  <a:cs typeface="Roboto"/>
                  <a:sym typeface="Roboto"/>
                </a:rPr>
                <a:t>Related numerical features → imputed with 0</a:t>
              </a:r>
              <a:endParaRPr b="0" i="0" sz="1400" u="none" cap="none" strike="noStrike">
                <a:solidFill>
                  <a:schemeClr val="dk2"/>
                </a:solidFill>
                <a:latin typeface="Roboto"/>
                <a:ea typeface="Roboto"/>
                <a:cs typeface="Roboto"/>
                <a:sym typeface="Roboto"/>
              </a:endParaRPr>
            </a:p>
          </p:txBody>
        </p:sp>
      </p:grpSp>
      <p:grpSp>
        <p:nvGrpSpPr>
          <p:cNvPr id="317" name="Google Shape;317;p23"/>
          <p:cNvGrpSpPr/>
          <p:nvPr/>
        </p:nvGrpSpPr>
        <p:grpSpPr>
          <a:xfrm>
            <a:off x="824675" y="1853875"/>
            <a:ext cx="7850824" cy="842803"/>
            <a:chOff x="1593000" y="2322559"/>
            <a:chExt cx="5957975" cy="643509"/>
          </a:xfrm>
        </p:grpSpPr>
        <p:sp>
          <p:nvSpPr>
            <p:cNvPr id="318" name="Google Shape;318;p2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3"/>
            <p:cNvSpPr/>
            <p:nvPr/>
          </p:nvSpPr>
          <p:spPr>
            <a:xfrm flipH="1">
              <a:off x="2283025" y="2322575"/>
              <a:ext cx="1844400" cy="642600"/>
            </a:xfrm>
            <a:prstGeom prst="rect">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3"/>
            <p:cNvSpPr/>
            <p:nvPr/>
          </p:nvSpPr>
          <p:spPr>
            <a:xfrm rot="-5400000">
              <a:off x="3403558" y="1981638"/>
              <a:ext cx="643373" cy="1325215"/>
            </a:xfrm>
            <a:prstGeom prst="flowChartOffpageConnector">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3"/>
            <p:cNvSpPr/>
            <p:nvPr/>
          </p:nvSpPr>
          <p:spPr>
            <a:xfrm>
              <a:off x="2342621" y="2399944"/>
              <a:ext cx="18123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Roboto Medium"/>
                  <a:ea typeface="Roboto Medium"/>
                  <a:cs typeface="Roboto Medium"/>
                  <a:sym typeface="Roboto Medium"/>
                </a:rPr>
                <a:t>Lot Frontage</a:t>
              </a:r>
              <a:endParaRPr b="0" i="0" sz="1400" u="none" cap="none" strike="noStrike">
                <a:solidFill>
                  <a:srgbClr val="FFFFFF"/>
                </a:solidFill>
                <a:latin typeface="Roboto"/>
                <a:ea typeface="Roboto"/>
                <a:cs typeface="Roboto"/>
                <a:sym typeface="Roboto"/>
              </a:endParaRPr>
            </a:p>
          </p:txBody>
        </p:sp>
        <p:sp>
          <p:nvSpPr>
            <p:cNvPr id="322" name="Google Shape;322;p2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3"/>
            <p:cNvSpPr/>
            <p:nvPr/>
          </p:nvSpPr>
          <p:spPr>
            <a:xfrm>
              <a:off x="1593000" y="2322575"/>
              <a:ext cx="690000" cy="6426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en" sz="2600" u="none" cap="none" strike="noStrike">
                  <a:solidFill>
                    <a:srgbClr val="FFFFFF"/>
                  </a:solidFill>
                  <a:latin typeface="Roboto"/>
                  <a:ea typeface="Roboto"/>
                  <a:cs typeface="Roboto"/>
                  <a:sym typeface="Roboto"/>
                </a:rPr>
                <a:t>01</a:t>
              </a:r>
              <a:endParaRPr b="1" i="0" sz="2600" u="none" cap="none" strike="noStrike">
                <a:solidFill>
                  <a:srgbClr val="FFFFFF"/>
                </a:solidFill>
                <a:latin typeface="Roboto"/>
                <a:ea typeface="Roboto"/>
                <a:cs typeface="Roboto"/>
                <a:sym typeface="Roboto"/>
              </a:endParaRPr>
            </a:p>
          </p:txBody>
        </p:sp>
        <p:sp>
          <p:nvSpPr>
            <p:cNvPr id="324" name="Google Shape;324;p2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15000"/>
                </a:lnSpc>
                <a:spcBef>
                  <a:spcPts val="0"/>
                </a:spcBef>
                <a:spcAft>
                  <a:spcPts val="0"/>
                </a:spcAft>
                <a:buClr>
                  <a:schemeClr val="dk2"/>
                </a:buClr>
                <a:buSzPts val="1400"/>
                <a:buFont typeface="Roboto"/>
                <a:buChar char="●"/>
              </a:pPr>
              <a:r>
                <a:rPr b="0" i="0" lang="en" sz="1400" u="none" cap="none" strike="noStrike">
                  <a:solidFill>
                    <a:schemeClr val="dk2"/>
                  </a:solidFill>
                  <a:latin typeface="Roboto"/>
                  <a:ea typeface="Roboto"/>
                  <a:cs typeface="Roboto"/>
                  <a:sym typeface="Roboto"/>
                </a:rPr>
                <a:t>Imputed with mean</a:t>
              </a:r>
              <a:endParaRPr b="0" i="0" sz="1400" u="none" cap="none" strike="noStrike">
                <a:solidFill>
                  <a:schemeClr val="dk2"/>
                </a:solidFill>
                <a:latin typeface="Roboto"/>
                <a:ea typeface="Roboto"/>
                <a:cs typeface="Roboto"/>
                <a:sym typeface="Roboto"/>
              </a:endParaRPr>
            </a:p>
          </p:txBody>
        </p:sp>
      </p:grpSp>
      <p:sp>
        <p:nvSpPr>
          <p:cNvPr id="325" name="Google Shape;325;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26" name="Google Shape;326;p23"/>
          <p:cNvPicPr preferRelativeResize="0"/>
          <p:nvPr/>
        </p:nvPicPr>
        <p:blipFill rotWithShape="1">
          <a:blip r:embed="rId3">
            <a:alphaModFix/>
          </a:blip>
          <a:srcRect b="0" l="0" r="0" t="0"/>
          <a:stretch/>
        </p:blipFill>
        <p:spPr>
          <a:xfrm>
            <a:off x="5367525" y="999600"/>
            <a:ext cx="1173300" cy="1173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Cleaning (Dropping Columns)</a:t>
            </a:r>
            <a:endParaRPr/>
          </a:p>
        </p:txBody>
      </p:sp>
      <p:graphicFrame>
        <p:nvGraphicFramePr>
          <p:cNvPr id="332" name="Google Shape;332;p24"/>
          <p:cNvGraphicFramePr/>
          <p:nvPr/>
        </p:nvGraphicFramePr>
        <p:xfrm>
          <a:off x="809825" y="1969250"/>
          <a:ext cx="3000000" cy="3000000"/>
        </p:xfrm>
        <a:graphic>
          <a:graphicData uri="http://schemas.openxmlformats.org/drawingml/2006/table">
            <a:tbl>
              <a:tblPr>
                <a:noFill/>
                <a:tableStyleId>{DFD6E31E-3412-46A0-B375-5928D7AEAF79}</a:tableStyleId>
              </a:tblPr>
              <a:tblGrid>
                <a:gridCol w="2135900"/>
                <a:gridCol w="2999325"/>
              </a:tblGrid>
              <a:tr h="3962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Dropped Columns</a:t>
                      </a:r>
                      <a:endParaRPr b="1" sz="1400" u="none" cap="none" strike="noStrike"/>
                    </a:p>
                  </a:txBody>
                  <a:tcPr marT="91425" marB="91425" marR="91425" marL="91425">
                    <a:solidFill>
                      <a:srgbClr val="D9D9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Rationale</a:t>
                      </a:r>
                      <a:endParaRPr b="1" sz="1400" u="none" cap="none" strike="noStrike"/>
                    </a:p>
                  </a:txBody>
                  <a:tcPr marT="91425" marB="91425" marR="91425" marL="91425">
                    <a:solidFill>
                      <a:srgbClr val="D9D9D9"/>
                    </a:solidFill>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Id, PID, Sale Type</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Not related to SalePrice</a:t>
                      </a:r>
                      <a:endParaRPr sz="1300" u="none" cap="none" strike="noStrike"/>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Year Built</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Replaced with </a:t>
                      </a:r>
                      <a:r>
                        <a:rPr b="1" lang="en" sz="1300" u="none" cap="none" strike="noStrike"/>
                        <a:t>AgeSold</a:t>
                      </a:r>
                      <a:endParaRPr b="1" sz="1300" u="none" cap="none" strike="noStrike"/>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Year Remod/Add</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Replaced with </a:t>
                      </a:r>
                      <a:r>
                        <a:rPr b="1" lang="en" sz="1300" u="none" cap="none" strike="noStrike"/>
                        <a:t>AgeRemodelled</a:t>
                      </a:r>
                      <a:endParaRPr b="1" sz="1300" u="none" cap="none" strike="noStrike"/>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Pool Area, Pool QC</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t>Vast majority of houses have no pool</a:t>
                      </a:r>
                      <a:endParaRPr sz="1300" u="none" cap="none" strike="noStrike"/>
                    </a:p>
                  </a:txBody>
                  <a:tcPr marT="91425" marB="91425" marR="91425" marL="91425"/>
                </a:tc>
              </a:tr>
            </a:tbl>
          </a:graphicData>
        </a:graphic>
      </p:graphicFrame>
      <p:sp>
        <p:nvSpPr>
          <p:cNvPr id="333" name="Google Shape;333;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Cleaning (Dropping Columns)</a:t>
            </a:r>
            <a:endParaRPr/>
          </a:p>
        </p:txBody>
      </p:sp>
      <p:graphicFrame>
        <p:nvGraphicFramePr>
          <p:cNvPr id="339" name="Google Shape;339;p25"/>
          <p:cNvGraphicFramePr/>
          <p:nvPr/>
        </p:nvGraphicFramePr>
        <p:xfrm>
          <a:off x="799200" y="1809050"/>
          <a:ext cx="3000000" cy="3000000"/>
        </p:xfrm>
        <a:graphic>
          <a:graphicData uri="http://schemas.openxmlformats.org/drawingml/2006/table">
            <a:tbl>
              <a:tblPr>
                <a:noFill/>
                <a:tableStyleId>{DFD6E31E-3412-46A0-B375-5928D7AEAF79}</a:tableStyleId>
              </a:tblPr>
              <a:tblGrid>
                <a:gridCol w="2277700"/>
                <a:gridCol w="2113875"/>
                <a:gridCol w="1920675"/>
              </a:tblGrid>
              <a:tr h="5610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Dropped Columns</a:t>
                      </a:r>
                      <a:endParaRPr b="1" sz="1400" u="none" cap="none" strike="noStrike"/>
                    </a:p>
                  </a:txBody>
                  <a:tcPr marT="91425" marB="91425" marR="91425" marL="91425" anchor="ctr">
                    <a:solidFill>
                      <a:srgbClr val="D9D9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Overwhelmingly Single Value</a:t>
                      </a:r>
                      <a:endParaRPr b="1" sz="1400" u="none" cap="none" strike="noStrike"/>
                    </a:p>
                  </a:txBody>
                  <a:tcPr marT="91425" marB="91425" marR="91425" marL="91425" anchor="ctr">
                    <a:solidFill>
                      <a:srgbClr val="D9D9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Rationale</a:t>
                      </a:r>
                      <a:endParaRPr b="1" sz="1400" u="none" cap="none" strike="noStrike"/>
                    </a:p>
                  </a:txBody>
                  <a:tcPr marT="91425" marB="91425" marR="91425" marL="91425" anchor="ctr">
                    <a:solidFill>
                      <a:srgbClr val="D9D9D9"/>
                    </a:solidFill>
                  </a:tcPr>
                </a:tc>
              </a:tr>
              <a:tr h="4049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Condition 2</a:t>
                      </a:r>
                      <a:endParaRPr b="1" sz="14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‘Norm’ - 98.7%</a:t>
                      </a:r>
                      <a:endParaRPr sz="1400" u="none" cap="none" strike="noStrike"/>
                    </a:p>
                  </a:txBody>
                  <a:tcPr marT="91425" marB="91425" marR="91425" marL="91425" anchor="ctr"/>
                </a:tc>
                <a:tc rowSpan="6">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near-zero variance</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 sz="1400" u="none" cap="none" strike="noStrike"/>
                        <a:t>⇒ likely contain little valuable predictive information</a:t>
                      </a:r>
                      <a:endParaRPr sz="1400" u="none" cap="none" strike="noStrike"/>
                    </a:p>
                  </a:txBody>
                  <a:tcPr marT="91425" marB="91425" marR="91425" marL="91425" anchor="ctr"/>
                </a:tc>
              </a:tr>
              <a:tr h="3646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Utilities</a:t>
                      </a:r>
                      <a:endParaRPr b="1" sz="14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‘AllPub’ - 99.9%</a:t>
                      </a:r>
                      <a:endParaRPr sz="1400" u="none" cap="none" strike="noStrike"/>
                    </a:p>
                  </a:txBody>
                  <a:tcPr marT="91425" marB="91425" marR="91425" marL="91425" anchor="ctr"/>
                </a:tc>
                <a:tc vMerge="1"/>
              </a:tr>
              <a:tr h="3646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Roof Matl</a:t>
                      </a:r>
                      <a:endParaRPr b="1" sz="14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‘CompShg’ - 98.7%</a:t>
                      </a:r>
                      <a:endParaRPr sz="1400" u="none" cap="none" strike="noStrike"/>
                    </a:p>
                  </a:txBody>
                  <a:tcPr marT="91425" marB="91425" marR="91425" marL="91425" anchor="ctr"/>
                </a:tc>
                <a:tc vMerge="1"/>
              </a:tr>
              <a:tr h="3646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Heating</a:t>
                      </a:r>
                      <a:endParaRPr b="1" sz="14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‘GasA’ - 98.3%</a:t>
                      </a:r>
                      <a:endParaRPr sz="1400" u="none" cap="none" strike="noStrike"/>
                    </a:p>
                  </a:txBody>
                  <a:tcPr marT="91425" marB="91425" marR="91425" marL="91425" anchor="ctr"/>
                </a:tc>
                <a:tc vMerge="1"/>
              </a:tr>
              <a:tr h="4049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Misc Feature / Misc Val</a:t>
                      </a:r>
                      <a:endParaRPr b="1" sz="14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‘NA’ - 96.8%</a:t>
                      </a:r>
                      <a:endParaRPr sz="1400" u="none" cap="none" strike="noStrike"/>
                    </a:p>
                  </a:txBody>
                  <a:tcPr marT="91425" marB="91425" marR="91425" marL="91425" anchor="ctr"/>
                </a:tc>
                <a:tc vMerge="1"/>
              </a:tr>
              <a:tr h="4049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3Ssn Porch</a:t>
                      </a:r>
                      <a:endParaRPr b="1" sz="14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 - 98.7%</a:t>
                      </a:r>
                      <a:endParaRPr sz="1400" u="none" cap="none" strike="noStrike"/>
                    </a:p>
                  </a:txBody>
                  <a:tcPr marT="91425" marB="91425" marR="91425" marL="91425" anchor="ctr"/>
                </a:tc>
                <a:tc vMerge="1"/>
              </a:tr>
            </a:tbl>
          </a:graphicData>
        </a:graphic>
      </p:graphicFrame>
      <p:sp>
        <p:nvSpPr>
          <p:cNvPr id="340" name="Google Shape;340;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6"/>
          <p:cNvSpPr txBox="1"/>
          <p:nvPr>
            <p:ph type="title"/>
          </p:nvPr>
        </p:nvSpPr>
        <p:spPr>
          <a:xfrm>
            <a:off x="729450" y="1318650"/>
            <a:ext cx="78465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Cleaning (High Cardinality Categorical Variable)</a:t>
            </a:r>
            <a:endParaRPr/>
          </a:p>
        </p:txBody>
      </p:sp>
      <p:sp>
        <p:nvSpPr>
          <p:cNvPr id="346" name="Google Shape;346;p26"/>
          <p:cNvSpPr txBox="1"/>
          <p:nvPr>
            <p:ph idx="1" type="body"/>
          </p:nvPr>
        </p:nvSpPr>
        <p:spPr>
          <a:xfrm>
            <a:off x="6863950" y="2105500"/>
            <a:ext cx="2004600" cy="1951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400"/>
              <a:t>Group categorical columns into at most 4 categories based on </a:t>
            </a:r>
            <a:endParaRPr sz="1400"/>
          </a:p>
          <a:p>
            <a:pPr indent="-317500" lvl="0" marL="457200" rtl="0" algn="l">
              <a:lnSpc>
                <a:spcPct val="115000"/>
              </a:lnSpc>
              <a:spcBef>
                <a:spcPts val="1200"/>
              </a:spcBef>
              <a:spcAft>
                <a:spcPts val="0"/>
              </a:spcAft>
              <a:buSzPts val="1400"/>
              <a:buChar char="●"/>
            </a:pPr>
            <a:r>
              <a:rPr lang="en" sz="1400"/>
              <a:t>median SalePrice </a:t>
            </a:r>
            <a:endParaRPr sz="1400"/>
          </a:p>
          <a:p>
            <a:pPr indent="-317500" lvl="0" marL="457200" rtl="0" algn="l">
              <a:lnSpc>
                <a:spcPct val="115000"/>
              </a:lnSpc>
              <a:spcBef>
                <a:spcPts val="0"/>
              </a:spcBef>
              <a:spcAft>
                <a:spcPts val="0"/>
              </a:spcAft>
              <a:buSzPts val="1400"/>
              <a:buChar char="●"/>
            </a:pPr>
            <a:r>
              <a:rPr lang="en" sz="1400"/>
              <a:t>number of observations</a:t>
            </a:r>
            <a:endParaRPr sz="1400"/>
          </a:p>
        </p:txBody>
      </p:sp>
      <p:pic>
        <p:nvPicPr>
          <p:cNvPr id="347" name="Google Shape;347;p26"/>
          <p:cNvPicPr preferRelativeResize="0"/>
          <p:nvPr/>
        </p:nvPicPr>
        <p:blipFill rotWithShape="1">
          <a:blip r:embed="rId3">
            <a:alphaModFix/>
          </a:blip>
          <a:srcRect b="0" l="0" r="0" t="0"/>
          <a:stretch/>
        </p:blipFill>
        <p:spPr>
          <a:xfrm>
            <a:off x="729448" y="2035248"/>
            <a:ext cx="5993374" cy="2557050"/>
          </a:xfrm>
          <a:prstGeom prst="rect">
            <a:avLst/>
          </a:prstGeom>
          <a:noFill/>
          <a:ln>
            <a:noFill/>
          </a:ln>
        </p:spPr>
      </p:pic>
      <p:sp>
        <p:nvSpPr>
          <p:cNvPr id="348" name="Google Shape;348;p26"/>
          <p:cNvSpPr/>
          <p:nvPr/>
        </p:nvSpPr>
        <p:spPr>
          <a:xfrm>
            <a:off x="4225775" y="2240950"/>
            <a:ext cx="346200" cy="2351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6"/>
          <p:cNvSpPr/>
          <p:nvPr/>
        </p:nvSpPr>
        <p:spPr>
          <a:xfrm>
            <a:off x="4572000" y="2240950"/>
            <a:ext cx="699600" cy="2351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6"/>
          <p:cNvSpPr/>
          <p:nvPr/>
        </p:nvSpPr>
        <p:spPr>
          <a:xfrm>
            <a:off x="5271625" y="2240950"/>
            <a:ext cx="699600" cy="2351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6"/>
          <p:cNvSpPr/>
          <p:nvPr/>
        </p:nvSpPr>
        <p:spPr>
          <a:xfrm>
            <a:off x="5971250" y="2240950"/>
            <a:ext cx="699600" cy="2351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53" name="Google Shape;353;p26"/>
          <p:cNvSpPr txBox="1"/>
          <p:nvPr>
            <p:ph idx="1" type="body"/>
          </p:nvPr>
        </p:nvSpPr>
        <p:spPr>
          <a:xfrm>
            <a:off x="4124225" y="4557800"/>
            <a:ext cx="2598600" cy="4716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440"/>
              <a:buNone/>
            </a:pPr>
            <a:r>
              <a:rPr lang="en" sz="780">
                <a:solidFill>
                  <a:srgbClr val="FF0000"/>
                </a:solidFill>
              </a:rPr>
              <a:t>Class A   	    Class B                    Class C	    Class D</a:t>
            </a:r>
            <a:endParaRPr sz="780">
              <a:solidFill>
                <a:srgbClr val="FF0000"/>
              </a:solidFill>
            </a:endParaRPr>
          </a:p>
          <a:p>
            <a:pPr indent="0" lvl="0" marL="0" rtl="0" algn="l">
              <a:lnSpc>
                <a:spcPct val="85000"/>
              </a:lnSpc>
              <a:spcBef>
                <a:spcPts val="1200"/>
              </a:spcBef>
              <a:spcAft>
                <a:spcPts val="1200"/>
              </a:spcAft>
              <a:buSzPts val="440"/>
              <a:buNone/>
            </a:pPr>
            <a:r>
              <a:t/>
            </a:r>
            <a:endParaRPr sz="780">
              <a:solidFill>
                <a:srgbClr val="FF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Cleaning (Numerical Columns)</a:t>
            </a:r>
            <a:endParaRPr/>
          </a:p>
        </p:txBody>
      </p:sp>
      <p:pic>
        <p:nvPicPr>
          <p:cNvPr id="359" name="Google Shape;359;p27"/>
          <p:cNvPicPr preferRelativeResize="0"/>
          <p:nvPr/>
        </p:nvPicPr>
        <p:blipFill rotWithShape="1">
          <a:blip r:embed="rId3">
            <a:alphaModFix/>
          </a:blip>
          <a:srcRect b="0" l="0" r="0" t="0"/>
          <a:stretch/>
        </p:blipFill>
        <p:spPr>
          <a:xfrm>
            <a:off x="729450" y="1918800"/>
            <a:ext cx="6116250" cy="2680475"/>
          </a:xfrm>
          <a:prstGeom prst="rect">
            <a:avLst/>
          </a:prstGeom>
          <a:noFill/>
          <a:ln>
            <a:noFill/>
          </a:ln>
        </p:spPr>
      </p:pic>
      <p:sp>
        <p:nvSpPr>
          <p:cNvPr id="360" name="Google Shape;360;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61" name="Google Shape;361;p27"/>
          <p:cNvPicPr preferRelativeResize="0"/>
          <p:nvPr/>
        </p:nvPicPr>
        <p:blipFill rotWithShape="1">
          <a:blip r:embed="rId4">
            <a:alphaModFix/>
          </a:blip>
          <a:srcRect b="0" l="0" r="0" t="0"/>
          <a:stretch/>
        </p:blipFill>
        <p:spPr>
          <a:xfrm>
            <a:off x="6130950" y="1047700"/>
            <a:ext cx="987550" cy="987550"/>
          </a:xfrm>
          <a:prstGeom prst="rect">
            <a:avLst/>
          </a:prstGeom>
          <a:noFill/>
          <a:ln>
            <a:noFill/>
          </a:ln>
        </p:spPr>
      </p:pic>
      <p:sp>
        <p:nvSpPr>
          <p:cNvPr id="362" name="Google Shape;362;p27"/>
          <p:cNvSpPr txBox="1"/>
          <p:nvPr>
            <p:ph idx="1" type="body"/>
          </p:nvPr>
        </p:nvSpPr>
        <p:spPr>
          <a:xfrm>
            <a:off x="6413550" y="1140300"/>
            <a:ext cx="2004600" cy="3402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1200"/>
              </a:spcAft>
              <a:buSzPts val="1300"/>
              <a:buNone/>
            </a:pPr>
            <a:r>
              <a:rPr lang="en" sz="700"/>
              <a:t>normal</a:t>
            </a:r>
            <a:endParaRPr sz="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Exploratory Data Analysis</a:t>
            </a:r>
            <a:endParaRPr/>
          </a:p>
        </p:txBody>
      </p:sp>
      <p:sp>
        <p:nvSpPr>
          <p:cNvPr id="368" name="Google Shape;368;p28"/>
          <p:cNvSpPr txBox="1"/>
          <p:nvPr>
            <p:ph idx="1" type="body"/>
          </p:nvPr>
        </p:nvSpPr>
        <p:spPr>
          <a:xfrm>
            <a:off x="6957600" y="1853850"/>
            <a:ext cx="2004600" cy="3215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400"/>
              <a:t>Most (numerical) features are not correlated with one another.</a:t>
            </a:r>
            <a:endParaRPr sz="1400"/>
          </a:p>
          <a:p>
            <a:pPr indent="0" lvl="0" marL="0" rtl="0" algn="l">
              <a:lnSpc>
                <a:spcPct val="115000"/>
              </a:lnSpc>
              <a:spcBef>
                <a:spcPts val="1200"/>
              </a:spcBef>
              <a:spcAft>
                <a:spcPts val="1200"/>
              </a:spcAft>
              <a:buSzPts val="1300"/>
              <a:buNone/>
            </a:pPr>
            <a:r>
              <a:rPr lang="en" sz="1400"/>
              <a:t>Instead of dropping related columns, we will leverage on interaction terms and regularization.</a:t>
            </a:r>
            <a:endParaRPr sz="1400"/>
          </a:p>
        </p:txBody>
      </p:sp>
      <p:pic>
        <p:nvPicPr>
          <p:cNvPr id="369" name="Google Shape;369;p28"/>
          <p:cNvPicPr preferRelativeResize="0"/>
          <p:nvPr/>
        </p:nvPicPr>
        <p:blipFill rotWithShape="1">
          <a:blip r:embed="rId3">
            <a:alphaModFix/>
          </a:blip>
          <a:srcRect b="0" l="0" r="0" t="0"/>
          <a:stretch/>
        </p:blipFill>
        <p:spPr>
          <a:xfrm>
            <a:off x="729450" y="1853850"/>
            <a:ext cx="5908024" cy="2984849"/>
          </a:xfrm>
          <a:prstGeom prst="rect">
            <a:avLst/>
          </a:prstGeom>
          <a:noFill/>
          <a:ln>
            <a:noFill/>
          </a:ln>
        </p:spPr>
      </p:pic>
      <p:sp>
        <p:nvSpPr>
          <p:cNvPr id="370" name="Google Shape;370;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Model Preprocessing</a:t>
            </a:r>
            <a:endParaRPr/>
          </a:p>
        </p:txBody>
      </p:sp>
      <p:pic>
        <p:nvPicPr>
          <p:cNvPr id="376" name="Google Shape;376;p29"/>
          <p:cNvPicPr preferRelativeResize="0"/>
          <p:nvPr/>
        </p:nvPicPr>
        <p:blipFill rotWithShape="1">
          <a:blip r:embed="rId3">
            <a:alphaModFix/>
          </a:blip>
          <a:srcRect b="0" l="0" r="0" t="0"/>
          <a:stretch/>
        </p:blipFill>
        <p:spPr>
          <a:xfrm>
            <a:off x="395400" y="1853850"/>
            <a:ext cx="926425" cy="926425"/>
          </a:xfrm>
          <a:prstGeom prst="rect">
            <a:avLst/>
          </a:prstGeom>
          <a:noFill/>
          <a:ln>
            <a:noFill/>
          </a:ln>
        </p:spPr>
      </p:pic>
      <p:sp>
        <p:nvSpPr>
          <p:cNvPr id="377" name="Google Shape;377;p29"/>
          <p:cNvSpPr txBox="1"/>
          <p:nvPr/>
        </p:nvSpPr>
        <p:spPr>
          <a:xfrm>
            <a:off x="9" y="2780275"/>
            <a:ext cx="17172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train.csv</a:t>
            </a:r>
            <a:endParaRPr b="0" i="0" sz="14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n_rows = 2051</a:t>
            </a:r>
            <a:endParaRPr b="0" i="0" sz="14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n_cols = 81</a:t>
            </a:r>
            <a:endParaRPr b="0" i="0" sz="1400" u="none" cap="none" strike="noStrike">
              <a:solidFill>
                <a:srgbClr val="000000"/>
              </a:solidFill>
              <a:latin typeface="Lato"/>
              <a:ea typeface="Lato"/>
              <a:cs typeface="Lato"/>
              <a:sym typeface="Lato"/>
            </a:endParaRPr>
          </a:p>
        </p:txBody>
      </p:sp>
      <p:sp>
        <p:nvSpPr>
          <p:cNvPr id="378" name="Google Shape;378;p29"/>
          <p:cNvSpPr/>
          <p:nvPr/>
        </p:nvSpPr>
        <p:spPr>
          <a:xfrm>
            <a:off x="1426700" y="2342250"/>
            <a:ext cx="926400" cy="45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9" name="Google Shape;379;p29"/>
          <p:cNvPicPr preferRelativeResize="0"/>
          <p:nvPr/>
        </p:nvPicPr>
        <p:blipFill rotWithShape="1">
          <a:blip r:embed="rId4">
            <a:alphaModFix/>
          </a:blip>
          <a:srcRect b="0" l="0" r="0" t="0"/>
          <a:stretch/>
        </p:blipFill>
        <p:spPr>
          <a:xfrm>
            <a:off x="2615450" y="2006250"/>
            <a:ext cx="774025" cy="774025"/>
          </a:xfrm>
          <a:prstGeom prst="rect">
            <a:avLst/>
          </a:prstGeom>
          <a:noFill/>
          <a:ln>
            <a:noFill/>
          </a:ln>
        </p:spPr>
      </p:pic>
      <p:pic>
        <p:nvPicPr>
          <p:cNvPr id="380" name="Google Shape;380;p29"/>
          <p:cNvPicPr preferRelativeResize="0"/>
          <p:nvPr/>
        </p:nvPicPr>
        <p:blipFill rotWithShape="1">
          <a:blip r:embed="rId5">
            <a:alphaModFix/>
          </a:blip>
          <a:srcRect b="0" l="0" r="0" t="0"/>
          <a:stretch/>
        </p:blipFill>
        <p:spPr>
          <a:xfrm>
            <a:off x="3701950" y="2006250"/>
            <a:ext cx="774025" cy="774025"/>
          </a:xfrm>
          <a:prstGeom prst="rect">
            <a:avLst/>
          </a:prstGeom>
          <a:noFill/>
          <a:ln>
            <a:noFill/>
          </a:ln>
        </p:spPr>
      </p:pic>
      <p:sp>
        <p:nvSpPr>
          <p:cNvPr id="381" name="Google Shape;381;p29"/>
          <p:cNvSpPr txBox="1"/>
          <p:nvPr/>
        </p:nvSpPr>
        <p:spPr>
          <a:xfrm>
            <a:off x="2457963" y="2780275"/>
            <a:ext cx="1089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X</a:t>
            </a:r>
            <a:endParaRPr b="0" i="0" sz="14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Lato"/>
                <a:ea typeface="Lato"/>
                <a:cs typeface="Lato"/>
                <a:sym typeface="Lato"/>
              </a:rPr>
              <a:t>(Predictors)</a:t>
            </a:r>
            <a:endParaRPr b="0" i="1" sz="1400" u="none" cap="none" strike="noStrike">
              <a:solidFill>
                <a:srgbClr val="000000"/>
              </a:solidFill>
              <a:latin typeface="Lato"/>
              <a:ea typeface="Lato"/>
              <a:cs typeface="Lato"/>
              <a:sym typeface="Lato"/>
            </a:endParaRPr>
          </a:p>
        </p:txBody>
      </p:sp>
      <p:sp>
        <p:nvSpPr>
          <p:cNvPr id="382" name="Google Shape;382;p29"/>
          <p:cNvSpPr txBox="1"/>
          <p:nvPr/>
        </p:nvSpPr>
        <p:spPr>
          <a:xfrm>
            <a:off x="3544450" y="2780275"/>
            <a:ext cx="1089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y</a:t>
            </a:r>
            <a:endParaRPr b="0" i="0" sz="14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Lato"/>
                <a:ea typeface="Lato"/>
                <a:cs typeface="Lato"/>
                <a:sym typeface="Lato"/>
              </a:rPr>
              <a:t>(SalePrice)</a:t>
            </a:r>
            <a:endParaRPr b="0" i="1" sz="1400" u="none" cap="none" strike="noStrike">
              <a:solidFill>
                <a:srgbClr val="000000"/>
              </a:solidFill>
              <a:latin typeface="Lato"/>
              <a:ea typeface="Lato"/>
              <a:cs typeface="Lato"/>
              <a:sym typeface="Lato"/>
            </a:endParaRPr>
          </a:p>
        </p:txBody>
      </p:sp>
      <p:sp>
        <p:nvSpPr>
          <p:cNvPr id="383" name="Google Shape;383;p29"/>
          <p:cNvSpPr/>
          <p:nvPr/>
        </p:nvSpPr>
        <p:spPr>
          <a:xfrm>
            <a:off x="4683125" y="2342250"/>
            <a:ext cx="926400" cy="45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29"/>
          <p:cNvPicPr preferRelativeResize="0"/>
          <p:nvPr/>
        </p:nvPicPr>
        <p:blipFill rotWithShape="1">
          <a:blip r:embed="rId6">
            <a:alphaModFix/>
          </a:blip>
          <a:srcRect b="0" l="0" r="0" t="0"/>
          <a:stretch/>
        </p:blipFill>
        <p:spPr>
          <a:xfrm>
            <a:off x="5894475" y="2006250"/>
            <a:ext cx="774025" cy="774025"/>
          </a:xfrm>
          <a:prstGeom prst="rect">
            <a:avLst/>
          </a:prstGeom>
          <a:noFill/>
          <a:ln>
            <a:noFill/>
          </a:ln>
        </p:spPr>
      </p:pic>
      <p:sp>
        <p:nvSpPr>
          <p:cNvPr id="385" name="Google Shape;385;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86" name="Google Shape;386;p29"/>
          <p:cNvSpPr txBox="1"/>
          <p:nvPr/>
        </p:nvSpPr>
        <p:spPr>
          <a:xfrm>
            <a:off x="3869563" y="2401050"/>
            <a:ext cx="108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000000"/>
              </a:solidFill>
              <a:latin typeface="Lato"/>
              <a:ea typeface="Lato"/>
              <a:cs typeface="Lato"/>
              <a:sym typeface="Lato"/>
            </a:endParaRPr>
          </a:p>
        </p:txBody>
      </p:sp>
      <p:sp>
        <p:nvSpPr>
          <p:cNvPr id="387" name="Google Shape;387;p29"/>
          <p:cNvSpPr txBox="1"/>
          <p:nvPr/>
        </p:nvSpPr>
        <p:spPr>
          <a:xfrm>
            <a:off x="4601813" y="2006250"/>
            <a:ext cx="1089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rgbClr val="0000FF"/>
                </a:solidFill>
                <a:latin typeface="Lato"/>
                <a:ea typeface="Lato"/>
                <a:cs typeface="Lato"/>
                <a:sym typeface="Lato"/>
              </a:rPr>
              <a:t>Dummify X</a:t>
            </a:r>
            <a:endParaRPr b="1" i="1" sz="1400" u="none" cap="none" strike="noStrike">
              <a:solidFill>
                <a:srgbClr val="0000FF"/>
              </a:solidFill>
              <a:latin typeface="Lato"/>
              <a:ea typeface="Lato"/>
              <a:cs typeface="Lato"/>
              <a:sym typeface="Lato"/>
            </a:endParaRPr>
          </a:p>
        </p:txBody>
      </p:sp>
      <p:sp>
        <p:nvSpPr>
          <p:cNvPr id="388" name="Google Shape;388;p29"/>
          <p:cNvSpPr txBox="1"/>
          <p:nvPr/>
        </p:nvSpPr>
        <p:spPr>
          <a:xfrm>
            <a:off x="5779850" y="2780275"/>
            <a:ext cx="1089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X_dummy</a:t>
            </a:r>
            <a:endParaRPr b="0" i="0" sz="14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Lato"/>
                <a:ea typeface="Lato"/>
                <a:cs typeface="Lato"/>
                <a:sym typeface="Lato"/>
              </a:rPr>
              <a:t>(Predictors)</a:t>
            </a:r>
            <a:endParaRPr b="0" i="1" sz="1400" u="none" cap="none" strike="noStrike">
              <a:solidFill>
                <a:srgbClr val="000000"/>
              </a:solidFill>
              <a:latin typeface="Lato"/>
              <a:ea typeface="Lato"/>
              <a:cs typeface="Lato"/>
              <a:sym typeface="Lato"/>
            </a:endParaRPr>
          </a:p>
        </p:txBody>
      </p:sp>
      <p:sp>
        <p:nvSpPr>
          <p:cNvPr id="389" name="Google Shape;389;p29"/>
          <p:cNvSpPr/>
          <p:nvPr/>
        </p:nvSpPr>
        <p:spPr>
          <a:xfrm>
            <a:off x="7034750" y="2342250"/>
            <a:ext cx="926400" cy="45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0" name="Google Shape;390;p29"/>
          <p:cNvPicPr preferRelativeResize="0"/>
          <p:nvPr/>
        </p:nvPicPr>
        <p:blipFill rotWithShape="1">
          <a:blip r:embed="rId6">
            <a:alphaModFix/>
          </a:blip>
          <a:srcRect b="0" l="0" r="0" t="0"/>
          <a:stretch/>
        </p:blipFill>
        <p:spPr>
          <a:xfrm>
            <a:off x="8246100" y="2006250"/>
            <a:ext cx="774025" cy="774025"/>
          </a:xfrm>
          <a:prstGeom prst="rect">
            <a:avLst/>
          </a:prstGeom>
          <a:noFill/>
          <a:ln>
            <a:noFill/>
          </a:ln>
        </p:spPr>
      </p:pic>
      <p:sp>
        <p:nvSpPr>
          <p:cNvPr id="391" name="Google Shape;391;p29"/>
          <p:cNvSpPr txBox="1"/>
          <p:nvPr/>
        </p:nvSpPr>
        <p:spPr>
          <a:xfrm>
            <a:off x="6912788" y="1853850"/>
            <a:ext cx="1089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rgbClr val="0000FF"/>
                </a:solidFill>
                <a:latin typeface="Lato"/>
                <a:ea typeface="Lato"/>
                <a:cs typeface="Lato"/>
                <a:sym typeface="Lato"/>
              </a:rPr>
              <a:t>PolynomialFeatures</a:t>
            </a:r>
            <a:endParaRPr b="1" i="1" sz="1400" u="none" cap="none" strike="noStrike">
              <a:solidFill>
                <a:srgbClr val="0000FF"/>
              </a:solidFill>
              <a:latin typeface="Lato"/>
              <a:ea typeface="Lato"/>
              <a:cs typeface="Lato"/>
              <a:sym typeface="Lato"/>
            </a:endParaRPr>
          </a:p>
        </p:txBody>
      </p:sp>
      <p:sp>
        <p:nvSpPr>
          <p:cNvPr id="392" name="Google Shape;392;p29"/>
          <p:cNvSpPr txBox="1"/>
          <p:nvPr/>
        </p:nvSpPr>
        <p:spPr>
          <a:xfrm>
            <a:off x="8131475" y="2780275"/>
            <a:ext cx="1089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X_poly</a:t>
            </a:r>
            <a:endParaRPr b="0" i="0" sz="14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Lato"/>
                <a:ea typeface="Lato"/>
                <a:cs typeface="Lato"/>
                <a:sym typeface="Lato"/>
              </a:rPr>
              <a:t>(Predictors)</a:t>
            </a:r>
            <a:endParaRPr b="0" i="1" sz="1400" u="none" cap="none" strike="noStrike">
              <a:solidFill>
                <a:srgbClr val="000000"/>
              </a:solidFill>
              <a:latin typeface="Lato"/>
              <a:ea typeface="Lato"/>
              <a:cs typeface="Lato"/>
              <a:sym typeface="Lato"/>
            </a:endParaRPr>
          </a:p>
        </p:txBody>
      </p:sp>
      <p:sp>
        <p:nvSpPr>
          <p:cNvPr id="393" name="Google Shape;393;p29"/>
          <p:cNvSpPr/>
          <p:nvPr/>
        </p:nvSpPr>
        <p:spPr>
          <a:xfrm flipH="1" rot="-5400000">
            <a:off x="7789950" y="3379825"/>
            <a:ext cx="1045800" cy="10779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9"/>
          <p:cNvSpPr txBox="1"/>
          <p:nvPr/>
        </p:nvSpPr>
        <p:spPr>
          <a:xfrm>
            <a:off x="7844188" y="4441675"/>
            <a:ext cx="1089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rgbClr val="0000FF"/>
                </a:solidFill>
                <a:latin typeface="Lato"/>
                <a:ea typeface="Lato"/>
                <a:cs typeface="Lato"/>
                <a:sym typeface="Lato"/>
              </a:rPr>
              <a:t>Train-test</a:t>
            </a:r>
            <a:endParaRPr b="1" i="1" sz="1400" u="none" cap="none" strike="noStrike">
              <a:solidFill>
                <a:srgbClr val="0000FF"/>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rgbClr val="0000FF"/>
                </a:solidFill>
                <a:latin typeface="Lato"/>
                <a:ea typeface="Lato"/>
                <a:cs typeface="Lato"/>
                <a:sym typeface="Lato"/>
              </a:rPr>
              <a:t>split</a:t>
            </a:r>
            <a:endParaRPr b="1" i="1" sz="1400" u="none" cap="none" strike="noStrike">
              <a:solidFill>
                <a:srgbClr val="0000FF"/>
              </a:solidFill>
              <a:latin typeface="Lato"/>
              <a:ea typeface="Lato"/>
              <a:cs typeface="Lato"/>
              <a:sym typeface="Lato"/>
            </a:endParaRPr>
          </a:p>
        </p:txBody>
      </p:sp>
      <p:graphicFrame>
        <p:nvGraphicFramePr>
          <p:cNvPr id="395" name="Google Shape;395;p29"/>
          <p:cNvGraphicFramePr/>
          <p:nvPr/>
        </p:nvGraphicFramePr>
        <p:xfrm>
          <a:off x="5609525" y="3472425"/>
          <a:ext cx="3000000" cy="3000000"/>
        </p:xfrm>
        <a:graphic>
          <a:graphicData uri="http://schemas.openxmlformats.org/drawingml/2006/table">
            <a:tbl>
              <a:tblPr>
                <a:noFill/>
                <a:tableStyleId>{DFD6E31E-3412-46A0-B375-5928D7AEAF79}</a:tableStyleId>
              </a:tblPr>
              <a:tblGrid>
                <a:gridCol w="2078250"/>
              </a:tblGrid>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X_train: (1845,5151)</a:t>
                      </a:r>
                      <a:endParaRPr sz="1400" u="none" cap="none" strike="noStrike">
                        <a:latin typeface="Lato"/>
                        <a:ea typeface="Lato"/>
                        <a:cs typeface="Lato"/>
                        <a:sym typeface="Lato"/>
                      </a:endParaRPr>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X_test: (206,5151)</a:t>
                      </a:r>
                      <a:endParaRPr sz="1400" u="none" cap="none" strike="noStrike">
                        <a:latin typeface="Lato"/>
                        <a:ea typeface="Lato"/>
                        <a:cs typeface="Lato"/>
                        <a:sym typeface="Lato"/>
                      </a:endParaRPr>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y_train: (1845,1)</a:t>
                      </a:r>
                      <a:endParaRPr sz="1400" u="none" cap="none" strike="noStrike">
                        <a:latin typeface="Lato"/>
                        <a:ea typeface="Lato"/>
                        <a:cs typeface="Lato"/>
                        <a:sym typeface="Lato"/>
                      </a:endParaRPr>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y_test: (206,1)</a:t>
                      </a:r>
                      <a:endParaRPr sz="1400" u="none" cap="none" strike="noStrike">
                        <a:latin typeface="Lato"/>
                        <a:ea typeface="Lato"/>
                        <a:cs typeface="Lato"/>
                        <a:sym typeface="Lato"/>
                      </a:endParaRPr>
                    </a:p>
                  </a:txBody>
                  <a:tcPr marT="91425" marB="91425" marR="91425" marL="91425"/>
                </a:tc>
              </a:tr>
            </a:tbl>
          </a:graphicData>
        </a:graphic>
      </p:graphicFrame>
      <p:sp>
        <p:nvSpPr>
          <p:cNvPr id="396" name="Google Shape;396;p29"/>
          <p:cNvSpPr/>
          <p:nvPr/>
        </p:nvSpPr>
        <p:spPr>
          <a:xfrm>
            <a:off x="5181125" y="3472425"/>
            <a:ext cx="352200" cy="7740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9"/>
          <p:cNvSpPr/>
          <p:nvPr/>
        </p:nvSpPr>
        <p:spPr>
          <a:xfrm flipH="1">
            <a:off x="4178525" y="3629925"/>
            <a:ext cx="926400" cy="45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9"/>
          <p:cNvSpPr txBox="1"/>
          <p:nvPr/>
        </p:nvSpPr>
        <p:spPr>
          <a:xfrm>
            <a:off x="3991029" y="4064750"/>
            <a:ext cx="1408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rgbClr val="0000FF"/>
                </a:solidFill>
                <a:latin typeface="Lato"/>
                <a:ea typeface="Lato"/>
                <a:cs typeface="Lato"/>
                <a:sym typeface="Lato"/>
              </a:rPr>
              <a:t>StandardScaler</a:t>
            </a:r>
            <a:endParaRPr b="1" i="1" sz="1400" u="none" cap="none" strike="noStrike">
              <a:solidFill>
                <a:srgbClr val="0000FF"/>
              </a:solidFill>
              <a:latin typeface="Lato"/>
              <a:ea typeface="Lato"/>
              <a:cs typeface="Lato"/>
              <a:sym typeface="Lato"/>
            </a:endParaRPr>
          </a:p>
        </p:txBody>
      </p:sp>
      <p:graphicFrame>
        <p:nvGraphicFramePr>
          <p:cNvPr id="399" name="Google Shape;399;p29"/>
          <p:cNvGraphicFramePr/>
          <p:nvPr/>
        </p:nvGraphicFramePr>
        <p:xfrm>
          <a:off x="1557813" y="3472425"/>
          <a:ext cx="3000000" cy="3000000"/>
        </p:xfrm>
        <a:graphic>
          <a:graphicData uri="http://schemas.openxmlformats.org/drawingml/2006/table">
            <a:tbl>
              <a:tblPr>
                <a:noFill/>
                <a:tableStyleId>{DFD6E31E-3412-46A0-B375-5928D7AEAF79}</a:tableStyleId>
              </a:tblPr>
              <a:tblGrid>
                <a:gridCol w="2483775"/>
              </a:tblGrid>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X_train_scaled: (1845,5151)</a:t>
                      </a:r>
                      <a:endParaRPr sz="1400" u="none" cap="none" strike="noStrike">
                        <a:latin typeface="Lato"/>
                        <a:ea typeface="Lato"/>
                        <a:cs typeface="Lato"/>
                        <a:sym typeface="Lato"/>
                      </a:endParaRPr>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X_test_scaled: (206,5151)</a:t>
                      </a:r>
                      <a:endParaRPr sz="1400" u="none" cap="none" strike="noStrike">
                        <a:latin typeface="Lato"/>
                        <a:ea typeface="Lato"/>
                        <a:cs typeface="Lato"/>
                        <a:sym typeface="Lato"/>
                      </a:endParaRPr>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y_train: (1845,1)</a:t>
                      </a:r>
                      <a:endParaRPr sz="1400" u="none" cap="none" strike="noStrike">
                        <a:latin typeface="Lato"/>
                        <a:ea typeface="Lato"/>
                        <a:cs typeface="Lato"/>
                        <a:sym typeface="Lato"/>
                      </a:endParaRPr>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y_test: (206,1)</a:t>
                      </a:r>
                      <a:endParaRPr sz="1400" u="none" cap="none" strike="noStrike">
                        <a:latin typeface="Lato"/>
                        <a:ea typeface="Lato"/>
                        <a:cs typeface="Lato"/>
                        <a:sym typeface="Lato"/>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Problem Statement</a:t>
            </a:r>
            <a:endParaRPr/>
          </a:p>
        </p:txBody>
      </p:sp>
      <p:sp>
        <p:nvSpPr>
          <p:cNvPr id="102" name="Google Shape;102;p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300"/>
              <a:buNone/>
            </a:pPr>
            <a:r>
              <a:rPr lang="en" sz="1400"/>
              <a:t>How can homebuyers in Ames identify houses which have great appreciation value? How can homeowners in Ames improve their house values? </a:t>
            </a:r>
            <a:endParaRPr sz="1400"/>
          </a:p>
          <a:p>
            <a:pPr indent="0" lvl="0" marL="0" rtl="0" algn="l">
              <a:lnSpc>
                <a:spcPct val="115000"/>
              </a:lnSpc>
              <a:spcBef>
                <a:spcPts val="1200"/>
              </a:spcBef>
              <a:spcAft>
                <a:spcPts val="0"/>
              </a:spcAft>
              <a:buSzPts val="1300"/>
              <a:buNone/>
            </a:pPr>
            <a:r>
              <a:rPr lang="en" sz="1400"/>
              <a:t>Using a dataset of housing prices in Ames, we have built a regression model to predict housing prices given its features, and in the process identify features which significantly affect housing prices. </a:t>
            </a:r>
            <a:endParaRPr sz="1400"/>
          </a:p>
          <a:p>
            <a:pPr indent="0" lvl="0" marL="0" rtl="0" algn="l">
              <a:lnSpc>
                <a:spcPct val="115000"/>
              </a:lnSpc>
              <a:spcBef>
                <a:spcPts val="1200"/>
              </a:spcBef>
              <a:spcAft>
                <a:spcPts val="1200"/>
              </a:spcAft>
              <a:buSzPts val="1300"/>
              <a:buNone/>
            </a:pPr>
            <a:r>
              <a:rPr lang="en" sz="1400"/>
              <a:t>Evaluation of the model will be done via root-mean-squared-error (RMSE), which is the average difference between the predicted SalePrice and the actual SalePrice.</a:t>
            </a:r>
            <a:endParaRPr sz="1400"/>
          </a:p>
        </p:txBody>
      </p:sp>
      <p:sp>
        <p:nvSpPr>
          <p:cNvPr id="103" name="Google Shape;103;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Baseline Model</a:t>
            </a:r>
            <a:endParaRPr/>
          </a:p>
        </p:txBody>
      </p:sp>
      <p:sp>
        <p:nvSpPr>
          <p:cNvPr id="405" name="Google Shape;405;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aphicFrame>
        <p:nvGraphicFramePr>
          <p:cNvPr id="406" name="Google Shape;406;p30"/>
          <p:cNvGraphicFramePr/>
          <p:nvPr/>
        </p:nvGraphicFramePr>
        <p:xfrm>
          <a:off x="552375" y="2085625"/>
          <a:ext cx="3000000" cy="3000000"/>
        </p:xfrm>
        <a:graphic>
          <a:graphicData uri="http://schemas.openxmlformats.org/drawingml/2006/table">
            <a:tbl>
              <a:tblPr>
                <a:noFill/>
                <a:tableStyleId>{DFD6E31E-3412-46A0-B375-5928D7AEAF79}</a:tableStyleId>
              </a:tblPr>
              <a:tblGrid>
                <a:gridCol w="1853275"/>
                <a:gridCol w="1362425"/>
                <a:gridCol w="1607850"/>
                <a:gridCol w="1607850"/>
                <a:gridCol w="1607850"/>
              </a:tblGrid>
              <a:tr h="3962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Train R</a:t>
                      </a:r>
                      <a:r>
                        <a:rPr b="1" baseline="30000" lang="en" sz="1400" u="none" cap="none" strike="noStrike">
                          <a:latin typeface="Lato"/>
                          <a:ea typeface="Lato"/>
                          <a:cs typeface="Lato"/>
                          <a:sym typeface="Lato"/>
                        </a:rPr>
                        <a:t>2</a:t>
                      </a:r>
                      <a:endParaRPr b="1" baseline="30000"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Test R</a:t>
                      </a:r>
                      <a:r>
                        <a:rPr b="1" baseline="30000" lang="en" sz="1400" u="none" cap="none" strike="noStrike">
                          <a:latin typeface="Lato"/>
                          <a:ea typeface="Lato"/>
                          <a:cs typeface="Lato"/>
                          <a:sym typeface="Lato"/>
                        </a:rPr>
                        <a:t>2</a:t>
                      </a:r>
                      <a:endParaRPr b="1"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Train RMSE</a:t>
                      </a:r>
                      <a:endParaRPr b="1"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Test RMSE</a:t>
                      </a:r>
                      <a:endParaRPr b="1" sz="1400" u="none" cap="none" strike="noStrike">
                        <a:latin typeface="Lato"/>
                        <a:ea typeface="Lato"/>
                        <a:cs typeface="Lato"/>
                        <a:sym typeface="Lato"/>
                      </a:endParaRPr>
                    </a:p>
                  </a:txBody>
                  <a:tcPr marT="91425" marB="91425" marR="91425" marL="91425"/>
                </a:tc>
              </a:tr>
              <a:tr h="3107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Linear Regression</a:t>
                      </a:r>
                      <a:endParaRPr b="1"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0.99999</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-2.1296e-15</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65</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3.5408e+12</a:t>
                      </a:r>
                      <a:endParaRPr sz="1400" u="none" cap="none" strike="noStrike">
                        <a:latin typeface="Lato"/>
                        <a:ea typeface="Lato"/>
                        <a:cs typeface="Lato"/>
                        <a:sym typeface="Lato"/>
                      </a:endParaRPr>
                    </a:p>
                  </a:txBody>
                  <a:tcPr marT="91425" marB="91425" marR="91425" marL="91425"/>
                </a:tc>
              </a:tr>
              <a:tr h="3962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Mean SalePrice</a:t>
                      </a:r>
                      <a:endParaRPr b="1"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-0.00595</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79492</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76727</a:t>
                      </a:r>
                      <a:endParaRPr sz="1400" u="none" cap="none" strike="noStrike">
                        <a:latin typeface="Lato"/>
                        <a:ea typeface="Lato"/>
                        <a:cs typeface="Lato"/>
                        <a:sym typeface="Lato"/>
                      </a:endParaRPr>
                    </a:p>
                  </a:txBody>
                  <a:tcPr marT="91425" marB="91425" marR="91425" marL="91425"/>
                </a:tc>
              </a:tr>
            </a:tbl>
          </a:graphicData>
        </a:graphic>
      </p:graphicFrame>
      <p:sp>
        <p:nvSpPr>
          <p:cNvPr id="407" name="Google Shape;407;p30"/>
          <p:cNvSpPr txBox="1"/>
          <p:nvPr/>
        </p:nvSpPr>
        <p:spPr>
          <a:xfrm>
            <a:off x="597575" y="3500150"/>
            <a:ext cx="7994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Baseline models, as expected, have performed poorly. Linear Regression has severely overfitted, while the null model has underfitted.</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Model Selection</a:t>
            </a:r>
            <a:endParaRPr/>
          </a:p>
        </p:txBody>
      </p:sp>
      <p:sp>
        <p:nvSpPr>
          <p:cNvPr id="413" name="Google Shape;413;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aphicFrame>
        <p:nvGraphicFramePr>
          <p:cNvPr id="414" name="Google Shape;414;p31"/>
          <p:cNvGraphicFramePr/>
          <p:nvPr/>
        </p:nvGraphicFramePr>
        <p:xfrm>
          <a:off x="552375" y="2085625"/>
          <a:ext cx="3000000" cy="3000000"/>
        </p:xfrm>
        <a:graphic>
          <a:graphicData uri="http://schemas.openxmlformats.org/drawingml/2006/table">
            <a:tbl>
              <a:tblPr>
                <a:noFill/>
                <a:tableStyleId>{DFD6E31E-3412-46A0-B375-5928D7AEAF79}</a:tableStyleId>
              </a:tblPr>
              <a:tblGrid>
                <a:gridCol w="1389550"/>
                <a:gridCol w="932150"/>
                <a:gridCol w="1117475"/>
                <a:gridCol w="1117475"/>
                <a:gridCol w="1160850"/>
                <a:gridCol w="1160850"/>
                <a:gridCol w="1160850"/>
              </a:tblGrid>
              <a:tr h="3962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Model</a:t>
                      </a:r>
                      <a:endParaRPr b="1"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Best alpha</a:t>
                      </a:r>
                      <a:endParaRPr b="1"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Best L1 ratio</a:t>
                      </a:r>
                      <a:endParaRPr b="1"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Train R</a:t>
                      </a:r>
                      <a:r>
                        <a:rPr b="1" baseline="30000" lang="en" sz="1400" u="none" cap="none" strike="noStrike">
                          <a:latin typeface="Lato"/>
                          <a:ea typeface="Lato"/>
                          <a:cs typeface="Lato"/>
                          <a:sym typeface="Lato"/>
                        </a:rPr>
                        <a:t>2</a:t>
                      </a:r>
                      <a:endParaRPr b="1"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Test R</a:t>
                      </a:r>
                      <a:r>
                        <a:rPr b="1" baseline="30000" lang="en" sz="1400" u="none" cap="none" strike="noStrike">
                          <a:latin typeface="Lato"/>
                          <a:ea typeface="Lato"/>
                          <a:cs typeface="Lato"/>
                          <a:sym typeface="Lato"/>
                        </a:rPr>
                        <a:t>2</a:t>
                      </a:r>
                      <a:endParaRPr b="1"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Train RMSE</a:t>
                      </a:r>
                      <a:endParaRPr b="1"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Test RMSE</a:t>
                      </a:r>
                      <a:endParaRPr b="1" sz="1400" u="none" cap="none" strike="noStrike">
                        <a:latin typeface="Lato"/>
                        <a:ea typeface="Lato"/>
                        <a:cs typeface="Lato"/>
                        <a:sym typeface="Lato"/>
                      </a:endParaRPr>
                    </a:p>
                  </a:txBody>
                  <a:tcPr marT="91425" marB="91425" marR="91425" marL="91425"/>
                </a:tc>
              </a:tr>
              <a:tr h="3107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RidgeCV</a:t>
                      </a:r>
                      <a:endParaRPr b="1"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2364</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NA</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0.95942</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0.92596</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16,012</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20,877</a:t>
                      </a:r>
                      <a:endParaRPr sz="1400" u="none" cap="none" strike="noStrike">
                        <a:latin typeface="Lato"/>
                        <a:ea typeface="Lato"/>
                        <a:cs typeface="Lato"/>
                        <a:sym typeface="Lato"/>
                      </a:endParaRPr>
                    </a:p>
                  </a:txBody>
                  <a:tcPr marT="91425" marB="91425" marR="91425" marL="91425"/>
                </a:tc>
              </a:tr>
              <a:tr h="3962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LassoCV</a:t>
                      </a:r>
                      <a:endParaRPr b="1" sz="1400" u="none" cap="none" strike="noStrike">
                        <a:latin typeface="Lato"/>
                        <a:ea typeface="Lato"/>
                        <a:cs typeface="Lato"/>
                        <a:sym typeface="Lato"/>
                      </a:endParaRPr>
                    </a:p>
                  </a:txBody>
                  <a:tcPr marT="91425" marB="91425"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497</a:t>
                      </a:r>
                      <a:endParaRPr sz="1400" u="none" cap="none" strike="noStrike">
                        <a:latin typeface="Lato"/>
                        <a:ea typeface="Lato"/>
                        <a:cs typeface="Lato"/>
                        <a:sym typeface="Lato"/>
                      </a:endParaRPr>
                    </a:p>
                  </a:txBody>
                  <a:tcPr marT="91425" marB="91425"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NA</a:t>
                      </a:r>
                      <a:endParaRPr sz="1400" u="none" cap="none" strike="noStrike">
                        <a:latin typeface="Lato"/>
                        <a:ea typeface="Lato"/>
                        <a:cs typeface="Lato"/>
                        <a:sym typeface="Lato"/>
                      </a:endParaRPr>
                    </a:p>
                  </a:txBody>
                  <a:tcPr marT="91425" marB="91425"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0.95688</a:t>
                      </a:r>
                      <a:endParaRPr sz="1400" u="none" cap="none" strike="noStrike">
                        <a:latin typeface="Lato"/>
                        <a:ea typeface="Lato"/>
                        <a:cs typeface="Lato"/>
                        <a:sym typeface="Lato"/>
                      </a:endParaRPr>
                    </a:p>
                  </a:txBody>
                  <a:tcPr marT="91425" marB="91425"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0.92883</a:t>
                      </a:r>
                      <a:endParaRPr sz="1400" u="none" cap="none" strike="noStrike">
                        <a:latin typeface="Lato"/>
                        <a:ea typeface="Lato"/>
                        <a:cs typeface="Lato"/>
                        <a:sym typeface="Lato"/>
                      </a:endParaRPr>
                    </a:p>
                  </a:txBody>
                  <a:tcPr marT="91425" marB="91425"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16,505</a:t>
                      </a:r>
                      <a:endParaRPr sz="1400" u="none" cap="none" strike="noStrike">
                        <a:latin typeface="Lato"/>
                        <a:ea typeface="Lato"/>
                        <a:cs typeface="Lato"/>
                        <a:sym typeface="Lato"/>
                      </a:endParaRPr>
                    </a:p>
                  </a:txBody>
                  <a:tcPr marT="91425" marB="91425"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20,468</a:t>
                      </a:r>
                      <a:endParaRPr sz="1400" u="none" cap="none" strike="noStrike">
                        <a:latin typeface="Lato"/>
                        <a:ea typeface="Lato"/>
                        <a:cs typeface="Lato"/>
                        <a:sym typeface="Lato"/>
                      </a:endParaRPr>
                    </a:p>
                  </a:txBody>
                  <a:tcPr marT="91425" marB="91425" marR="91425" marL="91425">
                    <a:solidFill>
                      <a:srgbClr val="FFFF00"/>
                    </a:solidFill>
                  </a:tcPr>
                </a:tc>
              </a:tr>
              <a:tr h="3962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ElasticNetCV</a:t>
                      </a:r>
                      <a:endParaRPr b="1"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31</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0.95</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0.95511</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0.92539</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16,842</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20,956</a:t>
                      </a:r>
                      <a:endParaRPr sz="1400" u="none" cap="none" strike="noStrike">
                        <a:latin typeface="Lato"/>
                        <a:ea typeface="Lato"/>
                        <a:cs typeface="Lato"/>
                        <a:sym typeface="Lato"/>
                      </a:endParaRPr>
                    </a:p>
                  </a:txBody>
                  <a:tcPr marT="91425" marB="91425" marR="91425" marL="91425"/>
                </a:tc>
              </a:tr>
            </a:tbl>
          </a:graphicData>
        </a:graphic>
      </p:graphicFrame>
      <p:sp>
        <p:nvSpPr>
          <p:cNvPr id="415" name="Google Shape;415;p31"/>
          <p:cNvSpPr txBox="1"/>
          <p:nvPr/>
        </p:nvSpPr>
        <p:spPr>
          <a:xfrm>
            <a:off x="576750" y="4055050"/>
            <a:ext cx="7994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The lasso model has performed the best, which is heartening, because it also has the ability to “remove” unnecessary features (94%).</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Testing Linearity Assumptions</a:t>
            </a:r>
            <a:endParaRPr/>
          </a:p>
        </p:txBody>
      </p:sp>
      <p:sp>
        <p:nvSpPr>
          <p:cNvPr id="421" name="Google Shape;421;p32"/>
          <p:cNvSpPr txBox="1"/>
          <p:nvPr>
            <p:ph idx="1" type="body"/>
          </p:nvPr>
        </p:nvSpPr>
        <p:spPr>
          <a:xfrm>
            <a:off x="6542450" y="2078850"/>
            <a:ext cx="20784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400"/>
              <a:t>While the skew value indicates a considerable amount of right skewness, there appears to be no discernible pattern in the residuals.</a:t>
            </a:r>
            <a:endParaRPr sz="1400"/>
          </a:p>
          <a:p>
            <a:pPr indent="0" lvl="0" marL="0" rtl="0" algn="l">
              <a:lnSpc>
                <a:spcPct val="115000"/>
              </a:lnSpc>
              <a:spcBef>
                <a:spcPts val="1200"/>
              </a:spcBef>
              <a:spcAft>
                <a:spcPts val="1200"/>
              </a:spcAft>
              <a:buSzPts val="1300"/>
              <a:buNone/>
            </a:pPr>
            <a:r>
              <a:rPr lang="en" sz="1400"/>
              <a:t>Hence, we can consider the assumptions satisfied.</a:t>
            </a:r>
            <a:endParaRPr sz="1400"/>
          </a:p>
        </p:txBody>
      </p:sp>
      <p:sp>
        <p:nvSpPr>
          <p:cNvPr id="422" name="Google Shape;422;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23" name="Google Shape;423;p32"/>
          <p:cNvPicPr preferRelativeResize="0"/>
          <p:nvPr/>
        </p:nvPicPr>
        <p:blipFill rotWithShape="1">
          <a:blip r:embed="rId3">
            <a:alphaModFix/>
          </a:blip>
          <a:srcRect b="0" l="0" r="0" t="0"/>
          <a:stretch/>
        </p:blipFill>
        <p:spPr>
          <a:xfrm>
            <a:off x="729438" y="1853850"/>
            <a:ext cx="5610225" cy="3181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Stacking Models (only for Kaggle)</a:t>
            </a:r>
            <a:endParaRPr/>
          </a:p>
        </p:txBody>
      </p:sp>
      <p:sp>
        <p:nvSpPr>
          <p:cNvPr id="429" name="Google Shape;429;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30" name="Google Shape;430;p33"/>
          <p:cNvPicPr preferRelativeResize="0"/>
          <p:nvPr/>
        </p:nvPicPr>
        <p:blipFill rotWithShape="1">
          <a:blip r:embed="rId3">
            <a:alphaModFix/>
          </a:blip>
          <a:srcRect b="31271" l="17820" r="18260" t="21625"/>
          <a:stretch/>
        </p:blipFill>
        <p:spPr>
          <a:xfrm>
            <a:off x="729450" y="1908800"/>
            <a:ext cx="1232975" cy="708675"/>
          </a:xfrm>
          <a:prstGeom prst="rect">
            <a:avLst/>
          </a:prstGeom>
          <a:noFill/>
          <a:ln>
            <a:noFill/>
          </a:ln>
        </p:spPr>
      </p:pic>
      <p:pic>
        <p:nvPicPr>
          <p:cNvPr id="431" name="Google Shape;431;p33"/>
          <p:cNvPicPr preferRelativeResize="0"/>
          <p:nvPr/>
        </p:nvPicPr>
        <p:blipFill rotWithShape="1">
          <a:blip r:embed="rId4">
            <a:alphaModFix/>
          </a:blip>
          <a:srcRect b="31271" l="17820" r="18260" t="21625"/>
          <a:stretch/>
        </p:blipFill>
        <p:spPr>
          <a:xfrm>
            <a:off x="729450" y="2929875"/>
            <a:ext cx="1232975" cy="708675"/>
          </a:xfrm>
          <a:prstGeom prst="rect">
            <a:avLst/>
          </a:prstGeom>
          <a:noFill/>
          <a:ln>
            <a:noFill/>
          </a:ln>
        </p:spPr>
      </p:pic>
      <p:pic>
        <p:nvPicPr>
          <p:cNvPr id="432" name="Google Shape;432;p33"/>
          <p:cNvPicPr preferRelativeResize="0"/>
          <p:nvPr/>
        </p:nvPicPr>
        <p:blipFill rotWithShape="1">
          <a:blip r:embed="rId5">
            <a:alphaModFix/>
          </a:blip>
          <a:srcRect b="31271" l="17820" r="18260" t="21625"/>
          <a:stretch/>
        </p:blipFill>
        <p:spPr>
          <a:xfrm>
            <a:off x="729450" y="3950950"/>
            <a:ext cx="1232975" cy="708675"/>
          </a:xfrm>
          <a:prstGeom prst="rect">
            <a:avLst/>
          </a:prstGeom>
          <a:noFill/>
          <a:ln>
            <a:noFill/>
          </a:ln>
        </p:spPr>
      </p:pic>
      <p:sp>
        <p:nvSpPr>
          <p:cNvPr id="433" name="Google Shape;433;p33"/>
          <p:cNvSpPr txBox="1"/>
          <p:nvPr/>
        </p:nvSpPr>
        <p:spPr>
          <a:xfrm>
            <a:off x="729473" y="2571750"/>
            <a:ext cx="1233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Ridge</a:t>
            </a:r>
            <a:endParaRPr b="0" i="0" sz="1400" u="none" cap="none" strike="noStrike">
              <a:solidFill>
                <a:srgbClr val="000000"/>
              </a:solidFill>
              <a:latin typeface="Lato"/>
              <a:ea typeface="Lato"/>
              <a:cs typeface="Lato"/>
              <a:sym typeface="Lato"/>
            </a:endParaRPr>
          </a:p>
        </p:txBody>
      </p:sp>
      <p:sp>
        <p:nvSpPr>
          <p:cNvPr id="434" name="Google Shape;434;p33"/>
          <p:cNvSpPr txBox="1"/>
          <p:nvPr/>
        </p:nvSpPr>
        <p:spPr>
          <a:xfrm>
            <a:off x="729473" y="3550750"/>
            <a:ext cx="1233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Lasso</a:t>
            </a:r>
            <a:endParaRPr b="0" i="0" sz="1400" u="none" cap="none" strike="noStrike">
              <a:solidFill>
                <a:srgbClr val="000000"/>
              </a:solidFill>
              <a:latin typeface="Lato"/>
              <a:ea typeface="Lato"/>
              <a:cs typeface="Lato"/>
              <a:sym typeface="Lato"/>
            </a:endParaRPr>
          </a:p>
        </p:txBody>
      </p:sp>
      <p:sp>
        <p:nvSpPr>
          <p:cNvPr id="435" name="Google Shape;435;p33"/>
          <p:cNvSpPr txBox="1"/>
          <p:nvPr/>
        </p:nvSpPr>
        <p:spPr>
          <a:xfrm>
            <a:off x="729473" y="4659625"/>
            <a:ext cx="1233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ElasticNet</a:t>
            </a:r>
            <a:endParaRPr b="0" i="0" sz="1400" u="none" cap="none" strike="noStrike">
              <a:solidFill>
                <a:srgbClr val="000000"/>
              </a:solidFill>
              <a:latin typeface="Lato"/>
              <a:ea typeface="Lato"/>
              <a:cs typeface="Lato"/>
              <a:sym typeface="Lato"/>
            </a:endParaRPr>
          </a:p>
        </p:txBody>
      </p:sp>
      <p:cxnSp>
        <p:nvCxnSpPr>
          <p:cNvPr id="436" name="Google Shape;436;p33"/>
          <p:cNvCxnSpPr>
            <a:stCxn id="430" idx="3"/>
            <a:endCxn id="432" idx="3"/>
          </p:cNvCxnSpPr>
          <p:nvPr/>
        </p:nvCxnSpPr>
        <p:spPr>
          <a:xfrm>
            <a:off x="1962425" y="2263138"/>
            <a:ext cx="600" cy="2042100"/>
          </a:xfrm>
          <a:prstGeom prst="bentConnector3">
            <a:avLst>
              <a:gd fmla="val 198708333" name="adj1"/>
            </a:avLst>
          </a:prstGeom>
          <a:noFill/>
          <a:ln cap="flat" cmpd="sng" w="38100">
            <a:solidFill>
              <a:schemeClr val="dk2"/>
            </a:solidFill>
            <a:prstDash val="solid"/>
            <a:round/>
            <a:headEnd len="sm" w="sm" type="none"/>
            <a:tailEnd len="sm" w="sm" type="none"/>
          </a:ln>
        </p:spPr>
      </p:cxnSp>
      <p:cxnSp>
        <p:nvCxnSpPr>
          <p:cNvPr id="437" name="Google Shape;437;p33"/>
          <p:cNvCxnSpPr>
            <a:stCxn id="431" idx="3"/>
          </p:cNvCxnSpPr>
          <p:nvPr/>
        </p:nvCxnSpPr>
        <p:spPr>
          <a:xfrm>
            <a:off x="1962425" y="3284213"/>
            <a:ext cx="2929500" cy="0"/>
          </a:xfrm>
          <a:prstGeom prst="straightConnector1">
            <a:avLst/>
          </a:prstGeom>
          <a:noFill/>
          <a:ln cap="flat" cmpd="sng" w="38100">
            <a:solidFill>
              <a:schemeClr val="dk2"/>
            </a:solidFill>
            <a:prstDash val="solid"/>
            <a:round/>
            <a:headEnd len="sm" w="sm" type="none"/>
            <a:tailEnd len="med" w="med" type="triangle"/>
          </a:ln>
        </p:spPr>
      </p:cxnSp>
      <p:sp>
        <p:nvSpPr>
          <p:cNvPr id="438" name="Google Shape;438;p33"/>
          <p:cNvSpPr txBox="1"/>
          <p:nvPr/>
        </p:nvSpPr>
        <p:spPr>
          <a:xfrm>
            <a:off x="1942048" y="1859300"/>
            <a:ext cx="1233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Lato"/>
                <a:ea typeface="Lato"/>
                <a:cs typeface="Lato"/>
                <a:sym typeface="Lato"/>
              </a:rPr>
              <a:t>predict</a:t>
            </a:r>
            <a:endParaRPr b="0" i="1" sz="1400" u="none" cap="none" strike="noStrike">
              <a:solidFill>
                <a:srgbClr val="000000"/>
              </a:solidFill>
              <a:latin typeface="Lato"/>
              <a:ea typeface="Lato"/>
              <a:cs typeface="Lato"/>
              <a:sym typeface="Lato"/>
            </a:endParaRPr>
          </a:p>
        </p:txBody>
      </p:sp>
      <p:sp>
        <p:nvSpPr>
          <p:cNvPr id="439" name="Google Shape;439;p33"/>
          <p:cNvSpPr txBox="1"/>
          <p:nvPr/>
        </p:nvSpPr>
        <p:spPr>
          <a:xfrm>
            <a:off x="1942048" y="2884000"/>
            <a:ext cx="1233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Lato"/>
                <a:ea typeface="Lato"/>
                <a:cs typeface="Lato"/>
                <a:sym typeface="Lato"/>
              </a:rPr>
              <a:t>predict</a:t>
            </a:r>
            <a:endParaRPr b="0" i="1" sz="1400" u="none" cap="none" strike="noStrike">
              <a:solidFill>
                <a:srgbClr val="000000"/>
              </a:solidFill>
              <a:latin typeface="Lato"/>
              <a:ea typeface="Lato"/>
              <a:cs typeface="Lato"/>
              <a:sym typeface="Lato"/>
            </a:endParaRPr>
          </a:p>
        </p:txBody>
      </p:sp>
      <p:sp>
        <p:nvSpPr>
          <p:cNvPr id="440" name="Google Shape;440;p33"/>
          <p:cNvSpPr txBox="1"/>
          <p:nvPr/>
        </p:nvSpPr>
        <p:spPr>
          <a:xfrm>
            <a:off x="1942048" y="3908700"/>
            <a:ext cx="1233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Lato"/>
                <a:ea typeface="Lato"/>
                <a:cs typeface="Lato"/>
                <a:sym typeface="Lato"/>
              </a:rPr>
              <a:t>predict</a:t>
            </a:r>
            <a:endParaRPr b="0" i="1" sz="1400" u="none" cap="none" strike="noStrike">
              <a:solidFill>
                <a:srgbClr val="000000"/>
              </a:solidFill>
              <a:latin typeface="Lato"/>
              <a:ea typeface="Lato"/>
              <a:cs typeface="Lato"/>
              <a:sym typeface="Lato"/>
            </a:endParaRPr>
          </a:p>
        </p:txBody>
      </p:sp>
      <p:sp>
        <p:nvSpPr>
          <p:cNvPr id="441" name="Google Shape;441;p33"/>
          <p:cNvSpPr txBox="1"/>
          <p:nvPr/>
        </p:nvSpPr>
        <p:spPr>
          <a:xfrm>
            <a:off x="3279348" y="2884000"/>
            <a:ext cx="1233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Lato"/>
                <a:ea typeface="Lato"/>
                <a:cs typeface="Lato"/>
                <a:sym typeface="Lato"/>
              </a:rPr>
              <a:t>average</a:t>
            </a:r>
            <a:endParaRPr b="0" i="1" sz="1400" u="none" cap="none" strike="noStrike">
              <a:solidFill>
                <a:srgbClr val="000000"/>
              </a:solidFill>
              <a:latin typeface="Lato"/>
              <a:ea typeface="Lato"/>
              <a:cs typeface="Lato"/>
              <a:sym typeface="Lato"/>
            </a:endParaRPr>
          </a:p>
        </p:txBody>
      </p:sp>
      <p:pic>
        <p:nvPicPr>
          <p:cNvPr id="442" name="Google Shape;442;p33"/>
          <p:cNvPicPr preferRelativeResize="0"/>
          <p:nvPr/>
        </p:nvPicPr>
        <p:blipFill rotWithShape="1">
          <a:blip r:embed="rId6">
            <a:alphaModFix/>
          </a:blip>
          <a:srcRect b="41069" l="22752" r="22659" t="20386"/>
          <a:stretch/>
        </p:blipFill>
        <p:spPr>
          <a:xfrm>
            <a:off x="5052075" y="2708948"/>
            <a:ext cx="1508750" cy="1150451"/>
          </a:xfrm>
          <a:prstGeom prst="rect">
            <a:avLst/>
          </a:prstGeom>
          <a:noFill/>
          <a:ln>
            <a:noFill/>
          </a:ln>
        </p:spPr>
      </p:pic>
      <p:sp>
        <p:nvSpPr>
          <p:cNvPr id="443" name="Google Shape;443;p33"/>
          <p:cNvSpPr txBox="1"/>
          <p:nvPr/>
        </p:nvSpPr>
        <p:spPr>
          <a:xfrm>
            <a:off x="5189948" y="3859400"/>
            <a:ext cx="1233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Lato"/>
                <a:ea typeface="Lato"/>
                <a:cs typeface="Lato"/>
                <a:sym typeface="Lato"/>
              </a:rPr>
              <a:t>Final Predictions</a:t>
            </a:r>
            <a:endParaRPr b="1" i="0" sz="1400" u="none" cap="none" strike="noStrike">
              <a:solidFill>
                <a:srgbClr val="000000"/>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Source</a:t>
            </a:r>
            <a:endParaRPr/>
          </a:p>
        </p:txBody>
      </p:sp>
      <p:sp>
        <p:nvSpPr>
          <p:cNvPr id="109" name="Google Shape;109;p4"/>
          <p:cNvSpPr txBox="1"/>
          <p:nvPr>
            <p:ph idx="1" type="body"/>
          </p:nvPr>
        </p:nvSpPr>
        <p:spPr>
          <a:xfrm>
            <a:off x="729450" y="2078875"/>
            <a:ext cx="83196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400"/>
              <a:t>Data was taken from Kaggle: </a:t>
            </a:r>
            <a:r>
              <a:rPr lang="en" sz="1400" u="sng">
                <a:solidFill>
                  <a:schemeClr val="hlink"/>
                </a:solidFill>
                <a:hlinkClick r:id="rId3"/>
              </a:rPr>
              <a:t>https://www.kaggle.com/c/dsi-us-11-project-2-regression-challenge/data</a:t>
            </a:r>
            <a:endParaRPr sz="1400"/>
          </a:p>
          <a:p>
            <a:pPr indent="0" lvl="0" marL="0" rtl="0" algn="l">
              <a:lnSpc>
                <a:spcPct val="115000"/>
              </a:lnSpc>
              <a:spcBef>
                <a:spcPts val="1200"/>
              </a:spcBef>
              <a:spcAft>
                <a:spcPts val="1200"/>
              </a:spcAft>
              <a:buSzPts val="1300"/>
              <a:buNone/>
            </a:pPr>
            <a:r>
              <a:t/>
            </a:r>
            <a:endParaRPr sz="1400"/>
          </a:p>
        </p:txBody>
      </p:sp>
      <p:sp>
        <p:nvSpPr>
          <p:cNvPr id="110" name="Google Shape;110;p4"/>
          <p:cNvSpPr txBox="1"/>
          <p:nvPr/>
        </p:nvSpPr>
        <p:spPr>
          <a:xfrm>
            <a:off x="431338" y="3978675"/>
            <a:ext cx="2507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Number of houses</a:t>
            </a:r>
            <a:endParaRPr b="0" i="0" sz="1400" u="none" cap="none" strike="noStrike">
              <a:solidFill>
                <a:srgbClr val="000000"/>
              </a:solidFill>
              <a:latin typeface="Lato"/>
              <a:ea typeface="Lato"/>
              <a:cs typeface="Lato"/>
              <a:sym typeface="Lato"/>
            </a:endParaRPr>
          </a:p>
        </p:txBody>
      </p:sp>
      <p:sp>
        <p:nvSpPr>
          <p:cNvPr id="111" name="Google Shape;111;p4"/>
          <p:cNvSpPr txBox="1"/>
          <p:nvPr/>
        </p:nvSpPr>
        <p:spPr>
          <a:xfrm>
            <a:off x="3134133" y="3978675"/>
            <a:ext cx="2507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Number of house features</a:t>
            </a:r>
            <a:endParaRPr b="0" i="1" sz="1400" u="none" cap="none" strike="noStrike">
              <a:solidFill>
                <a:srgbClr val="000000"/>
              </a:solidFill>
              <a:latin typeface="Lato"/>
              <a:ea typeface="Lato"/>
              <a:cs typeface="Lato"/>
              <a:sym typeface="Lato"/>
            </a:endParaRPr>
          </a:p>
        </p:txBody>
      </p:sp>
      <p:sp>
        <p:nvSpPr>
          <p:cNvPr id="112" name="Google Shape;112;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13" name="Google Shape;113;p4"/>
          <p:cNvSpPr txBox="1"/>
          <p:nvPr/>
        </p:nvSpPr>
        <p:spPr>
          <a:xfrm>
            <a:off x="906400" y="3083275"/>
            <a:ext cx="15576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rgbClr val="0000FF"/>
                </a:solidFill>
                <a:latin typeface="Lato"/>
                <a:ea typeface="Lato"/>
                <a:cs typeface="Lato"/>
                <a:sym typeface="Lato"/>
              </a:rPr>
              <a:t>2051</a:t>
            </a:r>
            <a:endParaRPr b="1" i="0" sz="4400" u="none" cap="none" strike="noStrike">
              <a:solidFill>
                <a:srgbClr val="0000FF"/>
              </a:solidFill>
              <a:latin typeface="Lato"/>
              <a:ea typeface="Lato"/>
              <a:cs typeface="Lato"/>
              <a:sym typeface="Lato"/>
            </a:endParaRPr>
          </a:p>
        </p:txBody>
      </p:sp>
      <p:sp>
        <p:nvSpPr>
          <p:cNvPr id="114" name="Google Shape;114;p4"/>
          <p:cNvSpPr txBox="1"/>
          <p:nvPr/>
        </p:nvSpPr>
        <p:spPr>
          <a:xfrm>
            <a:off x="3609175" y="3116775"/>
            <a:ext cx="15576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1" i="0" lang="en" sz="4400" u="none" cap="none" strike="noStrike">
                <a:solidFill>
                  <a:srgbClr val="0000FF"/>
                </a:solidFill>
                <a:latin typeface="Lato"/>
                <a:ea typeface="Lato"/>
                <a:cs typeface="Lato"/>
                <a:sym typeface="Lato"/>
              </a:rPr>
              <a:t>80</a:t>
            </a:r>
            <a:endParaRPr b="1" i="0" sz="4400" u="none" cap="none" strike="noStrike">
              <a:solidFill>
                <a:srgbClr val="0000FF"/>
              </a:solidFill>
              <a:latin typeface="Lato"/>
              <a:ea typeface="Lato"/>
              <a:cs typeface="Lato"/>
              <a:sym typeface="Lato"/>
            </a:endParaRPr>
          </a:p>
        </p:txBody>
      </p:sp>
      <p:pic>
        <p:nvPicPr>
          <p:cNvPr id="115" name="Google Shape;115;p4"/>
          <p:cNvPicPr preferRelativeResize="0"/>
          <p:nvPr/>
        </p:nvPicPr>
        <p:blipFill rotWithShape="1">
          <a:blip r:embed="rId4">
            <a:alphaModFix/>
          </a:blip>
          <a:srcRect b="0" l="0" r="0" t="0"/>
          <a:stretch/>
        </p:blipFill>
        <p:spPr>
          <a:xfrm>
            <a:off x="6059075" y="2778475"/>
            <a:ext cx="2533650" cy="1809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Source</a:t>
            </a:r>
            <a:endParaRPr/>
          </a:p>
        </p:txBody>
      </p:sp>
      <p:sp>
        <p:nvSpPr>
          <p:cNvPr id="121" name="Google Shape;121;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22" name="Google Shape;122;p5"/>
          <p:cNvPicPr preferRelativeResize="0"/>
          <p:nvPr/>
        </p:nvPicPr>
        <p:blipFill rotWithShape="1">
          <a:blip r:embed="rId3">
            <a:alphaModFix/>
          </a:blip>
          <a:srcRect b="0" l="0" r="0" t="0"/>
          <a:stretch/>
        </p:blipFill>
        <p:spPr>
          <a:xfrm>
            <a:off x="279375" y="2153850"/>
            <a:ext cx="1980276" cy="2384826"/>
          </a:xfrm>
          <a:prstGeom prst="rect">
            <a:avLst/>
          </a:prstGeom>
          <a:noFill/>
          <a:ln>
            <a:noFill/>
          </a:ln>
        </p:spPr>
      </p:pic>
      <p:pic>
        <p:nvPicPr>
          <p:cNvPr id="123" name="Google Shape;123;p5"/>
          <p:cNvPicPr preferRelativeResize="0"/>
          <p:nvPr/>
        </p:nvPicPr>
        <p:blipFill rotWithShape="1">
          <a:blip r:embed="rId4">
            <a:alphaModFix/>
          </a:blip>
          <a:srcRect b="0" l="0" r="0" t="0"/>
          <a:stretch/>
        </p:blipFill>
        <p:spPr>
          <a:xfrm>
            <a:off x="2550000" y="2153850"/>
            <a:ext cx="3575501" cy="2384824"/>
          </a:xfrm>
          <a:prstGeom prst="rect">
            <a:avLst/>
          </a:prstGeom>
          <a:noFill/>
          <a:ln>
            <a:noFill/>
          </a:ln>
        </p:spPr>
      </p:pic>
      <p:pic>
        <p:nvPicPr>
          <p:cNvPr id="124" name="Google Shape;124;p5"/>
          <p:cNvPicPr preferRelativeResize="0"/>
          <p:nvPr/>
        </p:nvPicPr>
        <p:blipFill rotWithShape="1">
          <a:blip r:embed="rId5">
            <a:alphaModFix/>
          </a:blip>
          <a:srcRect b="0" l="0" r="0" t="0"/>
          <a:stretch/>
        </p:blipFill>
        <p:spPr>
          <a:xfrm>
            <a:off x="6277900" y="2006250"/>
            <a:ext cx="2713701" cy="2577638"/>
          </a:xfrm>
          <a:prstGeom prst="rect">
            <a:avLst/>
          </a:prstGeom>
          <a:noFill/>
          <a:ln>
            <a:noFill/>
          </a:ln>
        </p:spPr>
      </p:pic>
      <p:sp>
        <p:nvSpPr>
          <p:cNvPr id="125" name="Google Shape;125;p5"/>
          <p:cNvSpPr txBox="1"/>
          <p:nvPr/>
        </p:nvSpPr>
        <p:spPr>
          <a:xfrm>
            <a:off x="15650" y="4583900"/>
            <a:ext cx="2507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Number of fireplaces</a:t>
            </a:r>
            <a:endParaRPr b="0" i="0" sz="1400" u="none" cap="none" strike="noStrike">
              <a:solidFill>
                <a:srgbClr val="000000"/>
              </a:solidFill>
              <a:latin typeface="Lato"/>
              <a:ea typeface="Lato"/>
              <a:cs typeface="Lato"/>
              <a:sym typeface="Lato"/>
            </a:endParaRPr>
          </a:p>
        </p:txBody>
      </p:sp>
      <p:sp>
        <p:nvSpPr>
          <p:cNvPr id="126" name="Google Shape;126;p5"/>
          <p:cNvSpPr txBox="1"/>
          <p:nvPr/>
        </p:nvSpPr>
        <p:spPr>
          <a:xfrm>
            <a:off x="3003583" y="4583900"/>
            <a:ext cx="2507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Type of masonry veneer wall</a:t>
            </a:r>
            <a:endParaRPr b="0" i="1" sz="1400" u="none" cap="none" strike="noStrike">
              <a:solidFill>
                <a:srgbClr val="000000"/>
              </a:solidFill>
              <a:latin typeface="Lato"/>
              <a:ea typeface="Lato"/>
              <a:cs typeface="Lato"/>
              <a:sym typeface="Lato"/>
            </a:endParaRPr>
          </a:p>
        </p:txBody>
      </p:sp>
      <p:sp>
        <p:nvSpPr>
          <p:cNvPr id="127" name="Google Shape;127;p5"/>
          <p:cNvSpPr txBox="1"/>
          <p:nvPr/>
        </p:nvSpPr>
        <p:spPr>
          <a:xfrm>
            <a:off x="6380908" y="4583900"/>
            <a:ext cx="2507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Lot Area/Frontage</a:t>
            </a:r>
            <a:endParaRPr b="0" i="1" sz="1400" u="none" cap="none" strike="noStrike">
              <a:solidFill>
                <a:srgbClr val="000000"/>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 Singapore…</a:t>
            </a:r>
            <a:endParaRPr/>
          </a:p>
        </p:txBody>
      </p:sp>
      <p:sp>
        <p:nvSpPr>
          <p:cNvPr id="133" name="Google Shape;133;p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34" name="Google Shape;134;p6"/>
          <p:cNvPicPr preferRelativeResize="0"/>
          <p:nvPr/>
        </p:nvPicPr>
        <p:blipFill rotWithShape="1">
          <a:blip r:embed="rId3">
            <a:alphaModFix/>
          </a:blip>
          <a:srcRect b="0" l="0" r="0" t="0"/>
          <a:stretch/>
        </p:blipFill>
        <p:spPr>
          <a:xfrm>
            <a:off x="3091600" y="820625"/>
            <a:ext cx="1297100" cy="1297100"/>
          </a:xfrm>
          <a:prstGeom prst="rect">
            <a:avLst/>
          </a:prstGeom>
          <a:noFill/>
          <a:ln>
            <a:noFill/>
          </a:ln>
        </p:spPr>
      </p:pic>
      <p:pic>
        <p:nvPicPr>
          <p:cNvPr id="135" name="Google Shape;135;p6"/>
          <p:cNvPicPr preferRelativeResize="0"/>
          <p:nvPr/>
        </p:nvPicPr>
        <p:blipFill rotWithShape="1">
          <a:blip r:embed="rId4">
            <a:alphaModFix/>
          </a:blip>
          <a:srcRect b="0" l="0" r="0" t="0"/>
          <a:stretch/>
        </p:blipFill>
        <p:spPr>
          <a:xfrm>
            <a:off x="581025" y="3375425"/>
            <a:ext cx="3692976" cy="1615675"/>
          </a:xfrm>
          <a:prstGeom prst="rect">
            <a:avLst/>
          </a:prstGeom>
          <a:noFill/>
          <a:ln>
            <a:noFill/>
          </a:ln>
        </p:spPr>
      </p:pic>
      <p:pic>
        <p:nvPicPr>
          <p:cNvPr id="136" name="Google Shape;136;p6"/>
          <p:cNvPicPr preferRelativeResize="0"/>
          <p:nvPr/>
        </p:nvPicPr>
        <p:blipFill rotWithShape="1">
          <a:blip r:embed="rId5">
            <a:alphaModFix/>
          </a:blip>
          <a:srcRect b="0" l="0" r="0" t="0"/>
          <a:stretch/>
        </p:blipFill>
        <p:spPr>
          <a:xfrm>
            <a:off x="5171648" y="2826775"/>
            <a:ext cx="3246499" cy="2164325"/>
          </a:xfrm>
          <a:prstGeom prst="rect">
            <a:avLst/>
          </a:prstGeom>
          <a:noFill/>
          <a:ln>
            <a:noFill/>
          </a:ln>
        </p:spPr>
      </p:pic>
      <p:pic>
        <p:nvPicPr>
          <p:cNvPr id="137" name="Google Shape;137;p6"/>
          <p:cNvPicPr preferRelativeResize="0"/>
          <p:nvPr/>
        </p:nvPicPr>
        <p:blipFill rotWithShape="1">
          <a:blip r:embed="rId6">
            <a:alphaModFix/>
          </a:blip>
          <a:srcRect b="0" l="0" r="0" t="0"/>
          <a:stretch/>
        </p:blipFill>
        <p:spPr>
          <a:xfrm>
            <a:off x="5171654" y="672588"/>
            <a:ext cx="3246495" cy="18273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 Ames…</a:t>
            </a:r>
            <a:endParaRPr/>
          </a:p>
        </p:txBody>
      </p:sp>
      <p:sp>
        <p:nvSpPr>
          <p:cNvPr id="143" name="Google Shape;143;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44" name="Google Shape;144;p7"/>
          <p:cNvPicPr preferRelativeResize="0"/>
          <p:nvPr/>
        </p:nvPicPr>
        <p:blipFill rotWithShape="1">
          <a:blip r:embed="rId3">
            <a:alphaModFix/>
          </a:blip>
          <a:srcRect b="0" l="0" r="0" t="0"/>
          <a:stretch/>
        </p:blipFill>
        <p:spPr>
          <a:xfrm>
            <a:off x="3091600" y="820625"/>
            <a:ext cx="1297100" cy="1297100"/>
          </a:xfrm>
          <a:prstGeom prst="rect">
            <a:avLst/>
          </a:prstGeom>
          <a:noFill/>
          <a:ln>
            <a:noFill/>
          </a:ln>
        </p:spPr>
      </p:pic>
      <p:pic>
        <p:nvPicPr>
          <p:cNvPr id="145" name="Google Shape;145;p7"/>
          <p:cNvPicPr preferRelativeResize="0"/>
          <p:nvPr/>
        </p:nvPicPr>
        <p:blipFill rotWithShape="1">
          <a:blip r:embed="rId4">
            <a:alphaModFix/>
          </a:blip>
          <a:srcRect b="0" l="0" r="0" t="0"/>
          <a:stretch/>
        </p:blipFill>
        <p:spPr>
          <a:xfrm>
            <a:off x="581025" y="3375425"/>
            <a:ext cx="3692976" cy="1615675"/>
          </a:xfrm>
          <a:prstGeom prst="rect">
            <a:avLst/>
          </a:prstGeom>
          <a:noFill/>
          <a:ln>
            <a:noFill/>
          </a:ln>
        </p:spPr>
      </p:pic>
      <p:pic>
        <p:nvPicPr>
          <p:cNvPr id="146" name="Google Shape;146;p7"/>
          <p:cNvPicPr preferRelativeResize="0"/>
          <p:nvPr/>
        </p:nvPicPr>
        <p:blipFill rotWithShape="1">
          <a:blip r:embed="rId5">
            <a:alphaModFix/>
          </a:blip>
          <a:srcRect b="0" l="0" r="0" t="0"/>
          <a:stretch/>
        </p:blipFill>
        <p:spPr>
          <a:xfrm>
            <a:off x="5171648" y="2826775"/>
            <a:ext cx="3246499" cy="2164325"/>
          </a:xfrm>
          <a:prstGeom prst="rect">
            <a:avLst/>
          </a:prstGeom>
          <a:noFill/>
          <a:ln>
            <a:noFill/>
          </a:ln>
        </p:spPr>
      </p:pic>
      <p:pic>
        <p:nvPicPr>
          <p:cNvPr id="147" name="Google Shape;147;p7"/>
          <p:cNvPicPr preferRelativeResize="0"/>
          <p:nvPr/>
        </p:nvPicPr>
        <p:blipFill rotWithShape="1">
          <a:blip r:embed="rId6">
            <a:alphaModFix/>
          </a:blip>
          <a:srcRect b="0" l="0" r="0" t="0"/>
          <a:stretch/>
        </p:blipFill>
        <p:spPr>
          <a:xfrm>
            <a:off x="5171654" y="672588"/>
            <a:ext cx="3246495" cy="1827313"/>
          </a:xfrm>
          <a:prstGeom prst="rect">
            <a:avLst/>
          </a:prstGeom>
          <a:noFill/>
          <a:ln>
            <a:noFill/>
          </a:ln>
        </p:spPr>
      </p:pic>
      <p:sp>
        <p:nvSpPr>
          <p:cNvPr id="148" name="Google Shape;148;p7"/>
          <p:cNvSpPr/>
          <p:nvPr/>
        </p:nvSpPr>
        <p:spPr>
          <a:xfrm>
            <a:off x="649863" y="2614625"/>
            <a:ext cx="3555300" cy="28719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7"/>
          <p:cNvSpPr/>
          <p:nvPr/>
        </p:nvSpPr>
        <p:spPr>
          <a:xfrm>
            <a:off x="5109938" y="2472988"/>
            <a:ext cx="3555300" cy="28719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Exploration</a:t>
            </a:r>
            <a:endParaRPr/>
          </a:p>
        </p:txBody>
      </p:sp>
      <p:sp>
        <p:nvSpPr>
          <p:cNvPr id="155" name="Google Shape;155;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56" name="Google Shape;156;p8"/>
          <p:cNvPicPr preferRelativeResize="0"/>
          <p:nvPr/>
        </p:nvPicPr>
        <p:blipFill rotWithShape="1">
          <a:blip r:embed="rId3">
            <a:alphaModFix/>
          </a:blip>
          <a:srcRect b="0" l="0" r="0" t="0"/>
          <a:stretch/>
        </p:blipFill>
        <p:spPr>
          <a:xfrm>
            <a:off x="3383000" y="820625"/>
            <a:ext cx="1297100" cy="1297100"/>
          </a:xfrm>
          <a:prstGeom prst="rect">
            <a:avLst/>
          </a:prstGeom>
          <a:noFill/>
          <a:ln>
            <a:noFill/>
          </a:ln>
        </p:spPr>
      </p:pic>
      <p:pic>
        <p:nvPicPr>
          <p:cNvPr id="157" name="Google Shape;157;p8"/>
          <p:cNvPicPr preferRelativeResize="0"/>
          <p:nvPr/>
        </p:nvPicPr>
        <p:blipFill rotWithShape="1">
          <a:blip r:embed="rId4">
            <a:alphaModFix/>
          </a:blip>
          <a:srcRect b="0" l="0" r="0" t="0"/>
          <a:stretch/>
        </p:blipFill>
        <p:spPr>
          <a:xfrm>
            <a:off x="1004925" y="3105749"/>
            <a:ext cx="1599800" cy="1026325"/>
          </a:xfrm>
          <a:prstGeom prst="rect">
            <a:avLst/>
          </a:prstGeom>
          <a:noFill/>
          <a:ln>
            <a:noFill/>
          </a:ln>
        </p:spPr>
      </p:pic>
      <p:pic>
        <p:nvPicPr>
          <p:cNvPr id="158" name="Google Shape;158;p8"/>
          <p:cNvPicPr preferRelativeResize="0"/>
          <p:nvPr/>
        </p:nvPicPr>
        <p:blipFill rotWithShape="1">
          <a:blip r:embed="rId5">
            <a:alphaModFix/>
          </a:blip>
          <a:srcRect b="0" l="0" r="0" t="0"/>
          <a:stretch/>
        </p:blipFill>
        <p:spPr>
          <a:xfrm>
            <a:off x="1004925" y="1946527"/>
            <a:ext cx="1599801" cy="1066554"/>
          </a:xfrm>
          <a:prstGeom prst="rect">
            <a:avLst/>
          </a:prstGeom>
          <a:noFill/>
          <a:ln>
            <a:noFill/>
          </a:ln>
        </p:spPr>
      </p:pic>
      <p:pic>
        <p:nvPicPr>
          <p:cNvPr id="159" name="Google Shape;159;p8"/>
          <p:cNvPicPr preferRelativeResize="0"/>
          <p:nvPr/>
        </p:nvPicPr>
        <p:blipFill rotWithShape="1">
          <a:blip r:embed="rId6">
            <a:alphaModFix/>
          </a:blip>
          <a:srcRect b="0" l="0" r="0" t="0"/>
          <a:stretch/>
        </p:blipFill>
        <p:spPr>
          <a:xfrm>
            <a:off x="1004925" y="4224750"/>
            <a:ext cx="1599801" cy="799900"/>
          </a:xfrm>
          <a:prstGeom prst="rect">
            <a:avLst/>
          </a:prstGeom>
          <a:noFill/>
          <a:ln>
            <a:noFill/>
          </a:ln>
        </p:spPr>
      </p:pic>
      <p:sp>
        <p:nvSpPr>
          <p:cNvPr id="160" name="Google Shape;160;p8"/>
          <p:cNvSpPr txBox="1"/>
          <p:nvPr/>
        </p:nvSpPr>
        <p:spPr>
          <a:xfrm>
            <a:off x="2887425" y="2371650"/>
            <a:ext cx="564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Overall Qual (Rates the overall material and finish of the house): </a:t>
            </a:r>
            <a:r>
              <a:rPr b="0" i="0" lang="en" sz="1400" u="none" cap="none" strike="noStrike">
                <a:solidFill>
                  <a:srgbClr val="0000FF"/>
                </a:solidFill>
                <a:latin typeface="Lato"/>
                <a:ea typeface="Lato"/>
                <a:cs typeface="Lato"/>
                <a:sym typeface="Lato"/>
              </a:rPr>
              <a:t>0.80</a:t>
            </a:r>
            <a:endParaRPr b="0" i="0" sz="1400" u="none" cap="none" strike="noStrike">
              <a:solidFill>
                <a:srgbClr val="0000FF"/>
              </a:solidFill>
              <a:latin typeface="Lato"/>
              <a:ea typeface="Lato"/>
              <a:cs typeface="Lato"/>
              <a:sym typeface="Lato"/>
            </a:endParaRPr>
          </a:p>
        </p:txBody>
      </p:sp>
      <p:sp>
        <p:nvSpPr>
          <p:cNvPr id="161" name="Google Shape;161;p8"/>
          <p:cNvSpPr txBox="1"/>
          <p:nvPr/>
        </p:nvSpPr>
        <p:spPr>
          <a:xfrm>
            <a:off x="2887425" y="3418800"/>
            <a:ext cx="564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Ground Living Area: </a:t>
            </a:r>
            <a:r>
              <a:rPr b="0" i="0" lang="en" sz="1400" u="none" cap="none" strike="noStrike">
                <a:solidFill>
                  <a:srgbClr val="0000FF"/>
                </a:solidFill>
                <a:latin typeface="Lato"/>
                <a:ea typeface="Lato"/>
                <a:cs typeface="Lato"/>
                <a:sym typeface="Lato"/>
              </a:rPr>
              <a:t>0.70</a:t>
            </a:r>
            <a:endParaRPr b="0" i="0" sz="1400" u="none" cap="none" strike="noStrike">
              <a:solidFill>
                <a:srgbClr val="0000FF"/>
              </a:solidFill>
              <a:latin typeface="Lato"/>
              <a:ea typeface="Lato"/>
              <a:cs typeface="Lato"/>
              <a:sym typeface="Lato"/>
            </a:endParaRPr>
          </a:p>
        </p:txBody>
      </p:sp>
      <p:sp>
        <p:nvSpPr>
          <p:cNvPr id="162" name="Google Shape;162;p8"/>
          <p:cNvSpPr txBox="1"/>
          <p:nvPr/>
        </p:nvSpPr>
        <p:spPr>
          <a:xfrm>
            <a:off x="2887425" y="4465950"/>
            <a:ext cx="564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Garage Area: </a:t>
            </a:r>
            <a:r>
              <a:rPr b="0" i="0" lang="en" sz="1400" u="none" cap="none" strike="noStrike">
                <a:solidFill>
                  <a:srgbClr val="0000FF"/>
                </a:solidFill>
                <a:latin typeface="Lato"/>
                <a:ea typeface="Lato"/>
                <a:cs typeface="Lato"/>
                <a:sym typeface="Lato"/>
              </a:rPr>
              <a:t>0.65</a:t>
            </a:r>
            <a:endParaRPr b="0" i="0" sz="1400" u="none" cap="none" strike="noStrike">
              <a:solidFill>
                <a:srgbClr val="0000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Exploration</a:t>
            </a:r>
            <a:endParaRPr/>
          </a:p>
        </p:txBody>
      </p:sp>
      <p:sp>
        <p:nvSpPr>
          <p:cNvPr id="168" name="Google Shape;168;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69" name="Google Shape;169;p9"/>
          <p:cNvPicPr preferRelativeResize="0"/>
          <p:nvPr/>
        </p:nvPicPr>
        <p:blipFill rotWithShape="1">
          <a:blip r:embed="rId3">
            <a:alphaModFix/>
          </a:blip>
          <a:srcRect b="0" l="0" r="0" t="0"/>
          <a:stretch/>
        </p:blipFill>
        <p:spPr>
          <a:xfrm>
            <a:off x="3412150" y="820625"/>
            <a:ext cx="1297100" cy="1297100"/>
          </a:xfrm>
          <a:prstGeom prst="rect">
            <a:avLst/>
          </a:prstGeom>
          <a:noFill/>
          <a:ln>
            <a:noFill/>
          </a:ln>
        </p:spPr>
      </p:pic>
      <p:sp>
        <p:nvSpPr>
          <p:cNvPr id="170" name="Google Shape;170;p9"/>
          <p:cNvSpPr txBox="1"/>
          <p:nvPr/>
        </p:nvSpPr>
        <p:spPr>
          <a:xfrm>
            <a:off x="2887425" y="2371650"/>
            <a:ext cx="564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Exterior Material Quality (Average/Typical): </a:t>
            </a:r>
            <a:r>
              <a:rPr b="0" i="0" lang="en" sz="1400" u="none" cap="none" strike="noStrike">
                <a:solidFill>
                  <a:srgbClr val="0000FF"/>
                </a:solidFill>
                <a:latin typeface="Lato"/>
                <a:ea typeface="Lato"/>
                <a:cs typeface="Lato"/>
                <a:sym typeface="Lato"/>
              </a:rPr>
              <a:t>-0.60</a:t>
            </a:r>
            <a:endParaRPr b="0" i="0" sz="1400" u="none" cap="none" strike="noStrike">
              <a:solidFill>
                <a:srgbClr val="0000FF"/>
              </a:solidFill>
              <a:latin typeface="Lato"/>
              <a:ea typeface="Lato"/>
              <a:cs typeface="Lato"/>
              <a:sym typeface="Lato"/>
            </a:endParaRPr>
          </a:p>
        </p:txBody>
      </p:sp>
      <p:sp>
        <p:nvSpPr>
          <p:cNvPr id="171" name="Google Shape;171;p9"/>
          <p:cNvSpPr txBox="1"/>
          <p:nvPr/>
        </p:nvSpPr>
        <p:spPr>
          <a:xfrm>
            <a:off x="2887425" y="3418800"/>
            <a:ext cx="564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Age of house as at sale: </a:t>
            </a:r>
            <a:r>
              <a:rPr b="0" i="0" lang="en" sz="1400" u="none" cap="none" strike="noStrike">
                <a:solidFill>
                  <a:srgbClr val="0000FF"/>
                </a:solidFill>
                <a:latin typeface="Lato"/>
                <a:ea typeface="Lato"/>
                <a:cs typeface="Lato"/>
                <a:sym typeface="Lato"/>
              </a:rPr>
              <a:t>-0.57</a:t>
            </a:r>
            <a:endParaRPr b="0" i="0" sz="1400" u="none" cap="none" strike="noStrike">
              <a:solidFill>
                <a:srgbClr val="0000FF"/>
              </a:solidFill>
              <a:latin typeface="Lato"/>
              <a:ea typeface="Lato"/>
              <a:cs typeface="Lato"/>
              <a:sym typeface="Lato"/>
            </a:endParaRPr>
          </a:p>
        </p:txBody>
      </p:sp>
      <p:sp>
        <p:nvSpPr>
          <p:cNvPr id="172" name="Google Shape;172;p9"/>
          <p:cNvSpPr txBox="1"/>
          <p:nvPr/>
        </p:nvSpPr>
        <p:spPr>
          <a:xfrm>
            <a:off x="2887425" y="4465950"/>
            <a:ext cx="564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Kitchen Quality (Average/Typical): </a:t>
            </a:r>
            <a:r>
              <a:rPr b="0" i="0" lang="en" sz="1400" u="none" cap="none" strike="noStrike">
                <a:solidFill>
                  <a:srgbClr val="0000FF"/>
                </a:solidFill>
                <a:latin typeface="Lato"/>
                <a:ea typeface="Lato"/>
                <a:cs typeface="Lato"/>
                <a:sym typeface="Lato"/>
              </a:rPr>
              <a:t>-0.54</a:t>
            </a:r>
            <a:endParaRPr b="0" i="0" sz="1400" u="none" cap="none" strike="noStrike">
              <a:solidFill>
                <a:srgbClr val="0000FF"/>
              </a:solidFill>
              <a:latin typeface="Lato"/>
              <a:ea typeface="Lato"/>
              <a:cs typeface="Lato"/>
              <a:sym typeface="Lato"/>
            </a:endParaRPr>
          </a:p>
        </p:txBody>
      </p:sp>
      <p:pic>
        <p:nvPicPr>
          <p:cNvPr id="173" name="Google Shape;173;p9"/>
          <p:cNvPicPr preferRelativeResize="0"/>
          <p:nvPr/>
        </p:nvPicPr>
        <p:blipFill rotWithShape="1">
          <a:blip r:embed="rId4">
            <a:alphaModFix/>
          </a:blip>
          <a:srcRect b="0" l="0" r="0" t="0"/>
          <a:stretch/>
        </p:blipFill>
        <p:spPr>
          <a:xfrm>
            <a:off x="895375" y="1964475"/>
            <a:ext cx="1040375" cy="1036950"/>
          </a:xfrm>
          <a:prstGeom prst="rect">
            <a:avLst/>
          </a:prstGeom>
          <a:noFill/>
          <a:ln>
            <a:noFill/>
          </a:ln>
        </p:spPr>
      </p:pic>
      <p:pic>
        <p:nvPicPr>
          <p:cNvPr id="174" name="Google Shape;174;p9"/>
          <p:cNvPicPr preferRelativeResize="0"/>
          <p:nvPr/>
        </p:nvPicPr>
        <p:blipFill rotWithShape="1">
          <a:blip r:embed="rId5">
            <a:alphaModFix/>
          </a:blip>
          <a:srcRect b="0" l="0" r="0" t="0"/>
          <a:stretch/>
        </p:blipFill>
        <p:spPr>
          <a:xfrm>
            <a:off x="613775" y="3112050"/>
            <a:ext cx="1603574" cy="902025"/>
          </a:xfrm>
          <a:prstGeom prst="rect">
            <a:avLst/>
          </a:prstGeom>
          <a:noFill/>
          <a:ln>
            <a:noFill/>
          </a:ln>
        </p:spPr>
      </p:pic>
      <p:pic>
        <p:nvPicPr>
          <p:cNvPr id="175" name="Google Shape;175;p9"/>
          <p:cNvPicPr preferRelativeResize="0"/>
          <p:nvPr/>
        </p:nvPicPr>
        <p:blipFill rotWithShape="1">
          <a:blip r:embed="rId6">
            <a:alphaModFix/>
          </a:blip>
          <a:srcRect b="0" l="0" r="0" t="0"/>
          <a:stretch/>
        </p:blipFill>
        <p:spPr>
          <a:xfrm>
            <a:off x="919859" y="4124700"/>
            <a:ext cx="991400" cy="991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